
<file path=[Content_Types].xml><?xml version="1.0" encoding="utf-8"?>
<Types xmlns="http://schemas.openxmlformats.org/package/2006/content-types">
  <Default Extension="png" ContentType="image/png"/>
  <Default Extension="bin" ContentType="application/vnd.openxmlformats-officedocument.oleObject"/>
  <Default Extension="png&amp;ehk=4w" ContentType="image/png"/>
  <Default Extension="jpeg" ContentType="image/jpeg"/>
  <Default Extension="emf" ContentType="image/x-emf"/>
  <Default Extension="rels" ContentType="application/vnd.openxmlformats-package.relationships+xml"/>
  <Default Extension="xml" ContentType="application/xml"/>
  <Default Extension="jpg&amp;ehk=DLi1T6h0aN4KREofAqwLOQ&amp;r=0&amp;pid=OfficeInsert" ContentType="image/jpeg"/>
  <Default Extension="gif" ContentType="image/gi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56" r:id="rId2"/>
    <p:sldId id="260" r:id="rId3"/>
    <p:sldId id="276" r:id="rId4"/>
    <p:sldId id="273" r:id="rId5"/>
    <p:sldId id="259" r:id="rId6"/>
    <p:sldId id="277" r:id="rId7"/>
    <p:sldId id="271" r:id="rId8"/>
    <p:sldId id="263" r:id="rId9"/>
    <p:sldId id="275" r:id="rId10"/>
    <p:sldId id="278" r:id="rId11"/>
    <p:sldId id="288" r:id="rId12"/>
    <p:sldId id="279" r:id="rId13"/>
    <p:sldId id="285" r:id="rId14"/>
    <p:sldId id="284" r:id="rId15"/>
    <p:sldId id="287" r:id="rId16"/>
    <p:sldId id="289" r:id="rId17"/>
    <p:sldId id="282" r:id="rId18"/>
    <p:sldId id="274" r:id="rId19"/>
    <p:sldId id="270" r:id="rId20"/>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varScale="1">
        <p:scale>
          <a:sx n="86" d="100"/>
          <a:sy n="86" d="100"/>
        </p:scale>
        <p:origin x="562" y="62"/>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5/10/relationships/revisionInfo" Target="revisionInfo.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043B725B-653D-4166-A8E9-72A38A1847CF}" type="datetimeFigureOut">
              <a:rPr lang="en-US"/>
              <a:t>12/10/2017</a:t>
            </a:fld>
            <a:endParaRPr/>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9E861E8E-D392-497B-BB21-122DD7C27CF3}" type="slidenum">
              <a:rPr/>
              <a:t>‹#›</a:t>
            </a:fld>
            <a:endParaRPr/>
          </a:p>
        </p:txBody>
      </p:sp>
    </p:spTree>
    <p:extLst>
      <p:ext uri="{BB962C8B-B14F-4D97-AF65-F5344CB8AC3E}">
        <p14:creationId xmlns:p14="http://schemas.microsoft.com/office/powerpoint/2010/main" val="12083530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2.png&ehk=4w>
</file>

<file path=ppt/media/image20.jpg&ehk=DLi1T6h0aN4KREofAqwLOQ&r=0&pid=OfficeInsert>
</file>

<file path=ppt/media/image3.jpg>
</file>

<file path=ppt/media/image4.png>
</file>

<file path=ppt/media/image5.gif>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783F64CD-0576-4A9A-BD06-7889D6E60BDC}" type="datetimeFigureOut">
              <a:rPr lang="en-US"/>
              <a:t>12/10/2017</a:t>
            </a:fld>
            <a:endParaRPr/>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9555D449-B875-4B8D-8E66-224D27E54C9A}" type="slidenum">
              <a:rPr/>
              <a:t>‹#›</a:t>
            </a:fld>
            <a:endParaRPr/>
          </a:p>
        </p:txBody>
      </p:sp>
    </p:spTree>
    <p:extLst>
      <p:ext uri="{BB962C8B-B14F-4D97-AF65-F5344CB8AC3E}">
        <p14:creationId xmlns:p14="http://schemas.microsoft.com/office/powerpoint/2010/main" val="1349979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D9D9D9"/>
            </a:gs>
            <a:gs pos="100000">
              <a:schemeClr val="bg1"/>
            </a:gs>
          </a:gsLst>
          <a:lin ang="810000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26225" y="1828800"/>
            <a:ext cx="4098175" cy="3177380"/>
          </a:xfrm>
        </p:spPr>
        <p:txBody>
          <a:bodyPr anchor="b">
            <a:normAutofit/>
          </a:bodyPr>
          <a:lstStyle>
            <a:lvl1pPr algn="l">
              <a:lnSpc>
                <a:spcPct val="80000"/>
              </a:lnSpc>
              <a:defRPr sz="5400">
                <a:solidFill>
                  <a:schemeClr val="accent1"/>
                </a:solidFill>
              </a:defRPr>
            </a:lvl1pPr>
          </a:lstStyle>
          <a:p>
            <a:r>
              <a:rPr lang="en-US"/>
              <a:t>Click to edit Master title style</a:t>
            </a:r>
            <a:endParaRPr/>
          </a:p>
        </p:txBody>
      </p:sp>
      <p:sp>
        <p:nvSpPr>
          <p:cNvPr id="3" name="Subtitle 2"/>
          <p:cNvSpPr>
            <a:spLocks noGrp="1"/>
          </p:cNvSpPr>
          <p:nvPr>
            <p:ph type="subTitle" idx="1"/>
          </p:nvPr>
        </p:nvSpPr>
        <p:spPr>
          <a:xfrm>
            <a:off x="626225" y="5181600"/>
            <a:ext cx="4098175" cy="685800"/>
          </a:xfrm>
        </p:spPr>
        <p:txBody>
          <a:bodyPr>
            <a:normAutofit/>
          </a:bodyPr>
          <a:lstStyle>
            <a:lvl1pPr marL="0" indent="0" algn="l">
              <a:buNone/>
              <a:defRPr sz="2000" cap="all" baseline="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pic>
        <p:nvPicPr>
          <p:cNvPr id="7" name="Picture 6" descr="EKG line"/>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5188688" y="-1"/>
            <a:ext cx="7000137" cy="6858001"/>
          </a:xfrm>
          <a:prstGeom prst="rect">
            <a:avLst/>
          </a:prstGeom>
        </p:spPr>
      </p:pic>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12/10/2017</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descr="Rectangle"/>
          <p:cNvSpPr/>
          <p:nvPr/>
        </p:nvSpPr>
        <p:spPr>
          <a:xfrm>
            <a:off x="9982200" y="0"/>
            <a:ext cx="2209800" cy="6858000"/>
          </a:xfrm>
          <a:prstGeom prst="rect">
            <a:avLst/>
          </a:prstGeom>
          <a:gradFill flip="none" rotWithShape="1">
            <a:gsLst>
              <a:gs pos="0">
                <a:schemeClr val="accent1"/>
              </a:gs>
              <a:gs pos="100000">
                <a:schemeClr val="accent1">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10058399" y="457201"/>
            <a:ext cx="2057401" cy="59436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609600" y="457200"/>
            <a:ext cx="9067800" cy="5943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12/10/2017</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12/10/2017</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gradFill flip="none" rotWithShape="1">
          <a:gsLst>
            <a:gs pos="0">
              <a:schemeClr val="accent1"/>
            </a:gs>
            <a:gs pos="100000">
              <a:schemeClr val="accent1">
                <a:lumMod val="75000"/>
              </a:schemeClr>
            </a:gs>
          </a:gsLst>
          <a:lin ang="5400000" scaled="0"/>
          <a:tileRect/>
        </a:gradFill>
        <a:effectLst/>
      </p:bgPr>
    </p:bg>
    <p:spTree>
      <p:nvGrpSpPr>
        <p:cNvPr id="1" name=""/>
        <p:cNvGrpSpPr/>
        <p:nvPr/>
      </p:nvGrpSpPr>
      <p:grpSpPr>
        <a:xfrm>
          <a:off x="0" y="0"/>
          <a:ext cx="0" cy="0"/>
          <a:chOff x="0" y="0"/>
          <a:chExt cx="0" cy="0"/>
        </a:xfrm>
      </p:grpSpPr>
      <p:sp>
        <p:nvSpPr>
          <p:cNvPr id="7" name="Rectangle 6" descr="Rectangle"/>
          <p:cNvSpPr/>
          <p:nvPr/>
        </p:nvSpPr>
        <p:spPr>
          <a:xfrm>
            <a:off x="265112" y="228600"/>
            <a:ext cx="11658600" cy="6400800"/>
          </a:xfrm>
          <a:prstGeom prst="rect">
            <a:avLst/>
          </a:prstGeom>
          <a:noFill/>
          <a:ln w="15875">
            <a:gradFill flip="none" rotWithShape="1">
              <a:gsLst>
                <a:gs pos="0">
                  <a:schemeClr val="bg1">
                    <a:lumMod val="75000"/>
                  </a:schemeClr>
                </a:gs>
                <a:gs pos="100000">
                  <a:schemeClr val="bg1"/>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1066800" y="1828800"/>
            <a:ext cx="7772400" cy="3177380"/>
          </a:xfrm>
        </p:spPr>
        <p:txBody>
          <a:bodyPr anchor="b">
            <a:normAutofit/>
          </a:bodyPr>
          <a:lstStyle>
            <a:lvl1pPr>
              <a:lnSpc>
                <a:spcPct val="80000"/>
              </a:lnSpc>
              <a:defRPr sz="5400"/>
            </a:lvl1pPr>
          </a:lstStyle>
          <a:p>
            <a:r>
              <a:rPr lang="en-US"/>
              <a:t>Click to edit Master title style</a:t>
            </a:r>
            <a:endParaRPr/>
          </a:p>
        </p:txBody>
      </p:sp>
      <p:sp>
        <p:nvSpPr>
          <p:cNvPr id="3" name="Text Placeholder 2"/>
          <p:cNvSpPr>
            <a:spLocks noGrp="1"/>
          </p:cNvSpPr>
          <p:nvPr>
            <p:ph type="body" idx="1"/>
          </p:nvPr>
        </p:nvSpPr>
        <p:spPr>
          <a:xfrm>
            <a:off x="1066800" y="5181600"/>
            <a:ext cx="7772400" cy="685800"/>
          </a:xfrm>
        </p:spPr>
        <p:txBody>
          <a:bodyPr>
            <a:normAutofit/>
          </a:bodyPr>
          <a:lstStyle>
            <a:lvl1pPr marL="0" indent="0">
              <a:buNone/>
              <a:defRPr sz="2000" cap="all" baseline="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825624"/>
            <a:ext cx="4800600" cy="457517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24600" y="1825624"/>
            <a:ext cx="4800600" cy="457517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37CC0096-1860-4642-9CD2-0079EA5E7CD1}" type="datetimeFigureOut">
              <a:rPr lang="en-US"/>
              <a:t>12/10/2017</a:t>
            </a:fld>
            <a:endParaRPr/>
          </a:p>
        </p:txBody>
      </p:sp>
      <p:sp>
        <p:nvSpPr>
          <p:cNvPr id="7" name="Slide Number Placeholder 6"/>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828799"/>
            <a:ext cx="4800600" cy="762000"/>
          </a:xfrm>
        </p:spPr>
        <p:txBody>
          <a:bodyPr anchor="ctr">
            <a:noAutofit/>
          </a:bodyPr>
          <a:lstStyle>
            <a:lvl1pPr marL="0" indent="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590799"/>
            <a:ext cx="4800600" cy="381003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24600" y="1828799"/>
            <a:ext cx="4800600" cy="762000"/>
          </a:xfrm>
        </p:spPr>
        <p:txBody>
          <a:bodyPr anchor="ctr">
            <a:noAutofit/>
          </a:bodyPr>
          <a:lstStyle>
            <a:lvl1pPr marL="0" indent="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90799"/>
            <a:ext cx="4800600" cy="381003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37CC0096-1860-4642-9CD2-0079EA5E7CD1}" type="datetimeFigureOut">
              <a:rPr lang="en-US"/>
              <a:t>12/10/2017</a:t>
            </a:fld>
            <a:endParaRPr/>
          </a:p>
        </p:txBody>
      </p:sp>
      <p:sp>
        <p:nvSpPr>
          <p:cNvPr id="9" name="Slide Number Placeholder 8"/>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37CC0096-1860-4642-9CD2-0079EA5E7CD1}" type="datetimeFigureOut">
              <a:rPr lang="en-US"/>
              <a:t>12/10/2017</a:t>
            </a:fld>
            <a:endParaRPr/>
          </a:p>
        </p:txBody>
      </p:sp>
      <p:sp>
        <p:nvSpPr>
          <p:cNvPr id="5" name="Slide Number Placeholder 4"/>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37CC0096-1860-4642-9CD2-0079EA5E7CD1}" type="datetimeFigureOut">
              <a:rPr lang="en-US"/>
              <a:t>12/10/2017</a:t>
            </a:fld>
            <a:endParaRPr/>
          </a:p>
        </p:txBody>
      </p:sp>
      <p:sp>
        <p:nvSpPr>
          <p:cNvPr id="4" name="Slide Number Placeholder 3"/>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descr="Rectangle"/>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descr="Rectangle"/>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7632700" y="3200400"/>
            <a:ext cx="3932237" cy="1752600"/>
          </a:xfrm>
        </p:spPr>
        <p:txBody>
          <a:bodyPr anchor="b">
            <a:normAutofit/>
          </a:bodyPr>
          <a:lstStyle>
            <a:lvl1pPr>
              <a:defRPr sz="3600"/>
            </a:lvl1pPr>
          </a:lstStyle>
          <a:p>
            <a:r>
              <a:rPr lang="en-US"/>
              <a:t>Click to edit Master title style</a:t>
            </a:r>
            <a:endParaRPr/>
          </a:p>
        </p:txBody>
      </p:sp>
      <p:sp>
        <p:nvSpPr>
          <p:cNvPr id="3" name="Content Placeholder 2"/>
          <p:cNvSpPr>
            <a:spLocks noGrp="1"/>
          </p:cNvSpPr>
          <p:nvPr>
            <p:ph idx="1"/>
          </p:nvPr>
        </p:nvSpPr>
        <p:spPr>
          <a:xfrm>
            <a:off x="609600" y="457201"/>
            <a:ext cx="5943600" cy="5943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632699" y="5029200"/>
            <a:ext cx="3932237" cy="1371600"/>
          </a:xfrm>
        </p:spPr>
        <p:txBody>
          <a:bodyPr>
            <a:normAutofit/>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descr="Rectangle"/>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descr="Rectangle"/>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7635240" y="3200400"/>
            <a:ext cx="3932237" cy="1752600"/>
          </a:xfrm>
        </p:spPr>
        <p:txBody>
          <a:bodyPr anchor="b">
            <a:normAutofit/>
          </a:bodyPr>
          <a:lstStyle>
            <a:lvl1pPr>
              <a:defRPr sz="360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 y="0"/>
            <a:ext cx="7008810" cy="6857999"/>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7635240" y="5029200"/>
            <a:ext cx="3932237" cy="137464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D9D9D9"/>
            </a:gs>
            <a:gs pos="100000">
              <a:schemeClr val="bg1"/>
            </a:gs>
          </a:gsLst>
          <a:lin ang="16200000" scaled="1"/>
          <a:tileRect/>
        </a:gradFill>
        <a:effectLst/>
      </p:bgPr>
    </p:bg>
    <p:spTree>
      <p:nvGrpSpPr>
        <p:cNvPr id="1" name=""/>
        <p:cNvGrpSpPr/>
        <p:nvPr/>
      </p:nvGrpSpPr>
      <p:grpSpPr>
        <a:xfrm>
          <a:off x="0" y="0"/>
          <a:ext cx="0" cy="0"/>
          <a:chOff x="0" y="0"/>
          <a:chExt cx="0" cy="0"/>
        </a:xfrm>
      </p:grpSpPr>
      <p:sp>
        <p:nvSpPr>
          <p:cNvPr id="7" name="red bar" descr="Red bar"/>
          <p:cNvSpPr/>
          <p:nvPr/>
        </p:nvSpPr>
        <p:spPr>
          <a:xfrm>
            <a:off x="1" y="1"/>
            <a:ext cx="12188824" cy="1524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066800" y="99220"/>
            <a:ext cx="10058400" cy="132556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524000" y="1828799"/>
            <a:ext cx="9144000" cy="457200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066800" y="6481760"/>
            <a:ext cx="7848600" cy="239715"/>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9067800" y="6465885"/>
            <a:ext cx="1066800" cy="239715"/>
          </a:xfrm>
          <a:prstGeom prst="rect">
            <a:avLst/>
          </a:prstGeom>
        </p:spPr>
        <p:txBody>
          <a:bodyPr vert="horz" lIns="91440" tIns="45720" rIns="91440" bIns="45720" rtlCol="0" anchor="ctr"/>
          <a:lstStyle>
            <a:lvl1pPr algn="r">
              <a:defRPr sz="1100">
                <a:solidFill>
                  <a:schemeClr val="tx1"/>
                </a:solidFill>
              </a:defRPr>
            </a:lvl1pPr>
          </a:lstStyle>
          <a:p>
            <a:fld id="{37CC0096-1860-4642-9CD2-0079EA5E7CD1}" type="datetimeFigureOut">
              <a:rPr lang="en-US" smtClean="0"/>
              <a:pPr/>
              <a:t>12/10/2017</a:t>
            </a:fld>
            <a:endParaRPr lang="en-US" dirty="0"/>
          </a:p>
        </p:txBody>
      </p:sp>
      <p:sp>
        <p:nvSpPr>
          <p:cNvPr id="6" name="Slide Number Placeholder 5"/>
          <p:cNvSpPr>
            <a:spLocks noGrp="1"/>
          </p:cNvSpPr>
          <p:nvPr>
            <p:ph type="sldNum" sz="quarter" idx="4"/>
          </p:nvPr>
        </p:nvSpPr>
        <p:spPr>
          <a:xfrm>
            <a:off x="10287000" y="6481760"/>
            <a:ext cx="838200" cy="239715"/>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800"/>
        </a:spcBef>
        <a:buSzPct val="100000"/>
        <a:buFont typeface="Arial" pitchFamily="34" charset="0"/>
        <a:buChar char="▪"/>
        <a:defRPr sz="2400" kern="1200">
          <a:solidFill>
            <a:schemeClr val="tx1">
              <a:lumMod val="75000"/>
              <a:lumOff val="25000"/>
            </a:schemeClr>
          </a:solidFill>
          <a:latin typeface="+mn-lt"/>
          <a:ea typeface="+mn-ea"/>
          <a:cs typeface="+mn-cs"/>
        </a:defRPr>
      </a:lvl1pPr>
      <a:lvl2pPr marL="457200" indent="-228600" algn="l" defTabSz="914400" rtl="0" eaLnBrk="1" latinLnBrk="0" hangingPunct="1">
        <a:lnSpc>
          <a:spcPct val="90000"/>
        </a:lnSpc>
        <a:spcBef>
          <a:spcPts val="600"/>
        </a:spcBef>
        <a:buSzPct val="100000"/>
        <a:buFont typeface="Arial" pitchFamily="34" charset="0"/>
        <a:buChar char="▪"/>
        <a:defRPr sz="2200" kern="1200">
          <a:solidFill>
            <a:schemeClr val="tx1">
              <a:lumMod val="75000"/>
              <a:lumOff val="25000"/>
            </a:schemeClr>
          </a:solidFill>
          <a:latin typeface="+mn-lt"/>
          <a:ea typeface="+mn-ea"/>
          <a:cs typeface="+mn-cs"/>
        </a:defRPr>
      </a:lvl2pPr>
      <a:lvl3pPr marL="685800" indent="-182880" algn="l" defTabSz="914400" rtl="0" eaLnBrk="1" latinLnBrk="0" hangingPunct="1">
        <a:lnSpc>
          <a:spcPct val="90000"/>
        </a:lnSpc>
        <a:spcBef>
          <a:spcPts val="600"/>
        </a:spcBef>
        <a:buSzPct val="100000"/>
        <a:buFont typeface="Arial" pitchFamily="34" charset="0"/>
        <a:buChar char="▪"/>
        <a:defRPr sz="2000" kern="1200">
          <a:solidFill>
            <a:schemeClr val="tx1">
              <a:lumMod val="75000"/>
              <a:lumOff val="25000"/>
            </a:schemeClr>
          </a:solidFill>
          <a:latin typeface="+mn-lt"/>
          <a:ea typeface="+mn-ea"/>
          <a:cs typeface="+mn-cs"/>
        </a:defRPr>
      </a:lvl3pPr>
      <a:lvl4pPr marL="868680" indent="-182563" algn="l" defTabSz="914400" rtl="0" eaLnBrk="1" latinLnBrk="0" hangingPunct="1">
        <a:lnSpc>
          <a:spcPct val="90000"/>
        </a:lnSpc>
        <a:spcBef>
          <a:spcPts val="600"/>
        </a:spcBef>
        <a:buSzPct val="100000"/>
        <a:buFont typeface="Arial" pitchFamily="34" charset="0"/>
        <a:buChar char="▪"/>
        <a:defRPr sz="1800" kern="1200">
          <a:solidFill>
            <a:schemeClr val="tx1">
              <a:lumMod val="75000"/>
              <a:lumOff val="25000"/>
            </a:schemeClr>
          </a:solidFill>
          <a:latin typeface="+mn-lt"/>
          <a:ea typeface="+mn-ea"/>
          <a:cs typeface="+mn-cs"/>
        </a:defRPr>
      </a:lvl4pPr>
      <a:lvl5pPr marL="1051560" indent="-182880"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5pPr>
      <a:lvl6pPr marL="123444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6pPr>
      <a:lvl7pPr marL="141732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7pPr>
      <a:lvl8pPr marL="160020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8pPr>
      <a:lvl9pPr marL="178308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gif"/><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hyperlink" Target="http://lexlarayhealthocc.wikispaces.com/" TargetMode="External"/><Relationship Id="rId2" Type="http://schemas.openxmlformats.org/officeDocument/2006/relationships/image" Target="../media/image20.jpg&amp;ehk=DLi1T6h0aN4KREofAqwLOQ&amp;r=0&amp;pid=OfficeInsert"/><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vishalpandya1991.deviantart.com/art/medical-logo-362431330" TargetMode="External"/><Relationship Id="rId2" Type="http://schemas.openxmlformats.org/officeDocument/2006/relationships/image" Target="../media/image2.png&amp;ehk=4w"/><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1" y="533400"/>
            <a:ext cx="4419600" cy="1600200"/>
          </a:xfrm>
        </p:spPr>
        <p:txBody>
          <a:bodyPr/>
          <a:lstStyle/>
          <a:p>
            <a:pPr algn="ctr"/>
            <a:r>
              <a:rPr lang="en-US" dirty="0">
                <a:solidFill>
                  <a:schemeClr val="tx1"/>
                </a:solidFill>
              </a:rPr>
              <a:t>Team</a:t>
            </a:r>
            <a:br>
              <a:rPr lang="en-US" dirty="0">
                <a:solidFill>
                  <a:schemeClr val="tx1"/>
                </a:solidFill>
              </a:rPr>
            </a:br>
            <a:r>
              <a:rPr lang="en-US" dirty="0">
                <a:solidFill>
                  <a:srgbClr val="C00000"/>
                </a:solidFill>
              </a:rPr>
              <a:t>S</a:t>
            </a:r>
            <a:r>
              <a:rPr lang="en-US" dirty="0">
                <a:solidFill>
                  <a:schemeClr val="tx1"/>
                </a:solidFill>
              </a:rPr>
              <a:t>ave </a:t>
            </a:r>
            <a:r>
              <a:rPr lang="en-US" dirty="0">
                <a:solidFill>
                  <a:srgbClr val="C00000"/>
                </a:solidFill>
              </a:rPr>
              <a:t>O</a:t>
            </a:r>
            <a:r>
              <a:rPr lang="en-US" dirty="0">
                <a:solidFill>
                  <a:schemeClr val="tx1"/>
                </a:solidFill>
              </a:rPr>
              <a:t>ur </a:t>
            </a:r>
            <a:r>
              <a:rPr lang="en-US" dirty="0">
                <a:solidFill>
                  <a:srgbClr val="C00000"/>
                </a:solidFill>
              </a:rPr>
              <a:t>S</a:t>
            </a:r>
            <a:r>
              <a:rPr lang="en-US" dirty="0">
                <a:solidFill>
                  <a:schemeClr val="tx1"/>
                </a:solidFill>
              </a:rPr>
              <a:t>ite</a:t>
            </a:r>
            <a:endParaRPr lang="en-US" dirty="0"/>
          </a:p>
        </p:txBody>
      </p:sp>
      <p:sp>
        <p:nvSpPr>
          <p:cNvPr id="4" name="TextBox 3">
            <a:extLst>
              <a:ext uri="{FF2B5EF4-FFF2-40B4-BE49-F238E27FC236}">
                <a16:creationId xmlns:a16="http://schemas.microsoft.com/office/drawing/2014/main" id="{ADE4CA66-345D-4273-B846-0DB7308526C3}"/>
              </a:ext>
            </a:extLst>
          </p:cNvPr>
          <p:cNvSpPr txBox="1"/>
          <p:nvPr/>
        </p:nvSpPr>
        <p:spPr>
          <a:xfrm>
            <a:off x="762000" y="3505200"/>
            <a:ext cx="3733800" cy="2585323"/>
          </a:xfrm>
          <a:prstGeom prst="rect">
            <a:avLst/>
          </a:prstGeom>
          <a:noFill/>
        </p:spPr>
        <p:txBody>
          <a:bodyPr wrap="square" rtlCol="0">
            <a:spAutoFit/>
          </a:bodyPr>
          <a:lstStyle/>
          <a:p>
            <a:pPr algn="ctr"/>
            <a:r>
              <a:rPr lang="en-US" dirty="0"/>
              <a:t>Team Members:</a:t>
            </a:r>
          </a:p>
          <a:p>
            <a:pPr algn="ctr"/>
            <a:endParaRPr lang="en-US" dirty="0"/>
          </a:p>
          <a:p>
            <a:pPr algn="ctr"/>
            <a:r>
              <a:rPr lang="en-US" dirty="0"/>
              <a:t>Carlos Acevedo</a:t>
            </a:r>
          </a:p>
          <a:p>
            <a:pPr algn="ctr"/>
            <a:endParaRPr lang="en-US" dirty="0"/>
          </a:p>
          <a:p>
            <a:pPr algn="ctr"/>
            <a:r>
              <a:rPr lang="en-US" dirty="0"/>
              <a:t>Nathan </a:t>
            </a:r>
            <a:r>
              <a:rPr lang="en-US" dirty="0" err="1"/>
              <a:t>Colyer</a:t>
            </a:r>
            <a:endParaRPr lang="en-US" dirty="0"/>
          </a:p>
          <a:p>
            <a:pPr algn="ctr"/>
            <a:endParaRPr lang="en-US" dirty="0"/>
          </a:p>
          <a:p>
            <a:pPr algn="ctr"/>
            <a:r>
              <a:rPr lang="en-US" dirty="0"/>
              <a:t>Kari Dunn</a:t>
            </a:r>
          </a:p>
          <a:p>
            <a:pPr algn="ctr"/>
            <a:endParaRPr lang="en-US" dirty="0"/>
          </a:p>
          <a:p>
            <a:pPr algn="ctr"/>
            <a:r>
              <a:rPr lang="en-US" dirty="0"/>
              <a:t>Nick Stewart</a:t>
            </a:r>
          </a:p>
        </p:txBody>
      </p:sp>
    </p:spTree>
    <p:extLst>
      <p:ext uri="{BB962C8B-B14F-4D97-AF65-F5344CB8AC3E}">
        <p14:creationId xmlns:p14="http://schemas.microsoft.com/office/powerpoint/2010/main" val="435141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DE817-725D-4729-B8D6-5C43807332C2}"/>
              </a:ext>
            </a:extLst>
          </p:cNvPr>
          <p:cNvSpPr>
            <a:spLocks noGrp="1"/>
          </p:cNvSpPr>
          <p:nvPr>
            <p:ph type="title"/>
          </p:nvPr>
        </p:nvSpPr>
        <p:spPr/>
        <p:txBody>
          <a:bodyPr/>
          <a:lstStyle/>
          <a:p>
            <a:pPr algn="ctr"/>
            <a:r>
              <a:rPr lang="en-US" dirty="0"/>
              <a:t>Event Scheduling</a:t>
            </a:r>
          </a:p>
        </p:txBody>
      </p:sp>
      <p:sp>
        <p:nvSpPr>
          <p:cNvPr id="3" name="TextBox 2">
            <a:extLst>
              <a:ext uri="{FF2B5EF4-FFF2-40B4-BE49-F238E27FC236}">
                <a16:creationId xmlns:a16="http://schemas.microsoft.com/office/drawing/2014/main" id="{C3EE7E8C-FA0E-4E0C-92F8-69262CB9C9BF}"/>
              </a:ext>
            </a:extLst>
          </p:cNvPr>
          <p:cNvSpPr txBox="1"/>
          <p:nvPr/>
        </p:nvSpPr>
        <p:spPr>
          <a:xfrm>
            <a:off x="0" y="1572399"/>
            <a:ext cx="12192000" cy="369332"/>
          </a:xfrm>
          <a:prstGeom prst="rect">
            <a:avLst/>
          </a:prstGeom>
          <a:noFill/>
        </p:spPr>
        <p:txBody>
          <a:bodyPr wrap="square" rtlCol="0">
            <a:spAutoFit/>
          </a:bodyPr>
          <a:lstStyle/>
          <a:p>
            <a:pPr algn="ctr"/>
            <a:r>
              <a:rPr lang="en-US" dirty="0"/>
              <a:t>Events displayed on the homepage</a:t>
            </a:r>
          </a:p>
        </p:txBody>
      </p:sp>
      <p:pic>
        <p:nvPicPr>
          <p:cNvPr id="5" name="Picture 4">
            <a:extLst>
              <a:ext uri="{FF2B5EF4-FFF2-40B4-BE49-F238E27FC236}">
                <a16:creationId xmlns:a16="http://schemas.microsoft.com/office/drawing/2014/main" id="{ECC8D560-9495-4DC4-BC8D-57B1D9F55E1E}"/>
              </a:ext>
            </a:extLst>
          </p:cNvPr>
          <p:cNvPicPr>
            <a:picLocks noChangeAspect="1"/>
          </p:cNvPicPr>
          <p:nvPr/>
        </p:nvPicPr>
        <p:blipFill rotWithShape="1">
          <a:blip r:embed="rId2"/>
          <a:srcRect t="12204" r="1250" b="13315"/>
          <a:stretch/>
        </p:blipFill>
        <p:spPr>
          <a:xfrm>
            <a:off x="1062251" y="2286000"/>
            <a:ext cx="10062949" cy="4267200"/>
          </a:xfrm>
          <a:prstGeom prst="rect">
            <a:avLst/>
          </a:prstGeom>
        </p:spPr>
      </p:pic>
    </p:spTree>
    <p:extLst>
      <p:ext uri="{BB962C8B-B14F-4D97-AF65-F5344CB8AC3E}">
        <p14:creationId xmlns:p14="http://schemas.microsoft.com/office/powerpoint/2010/main" val="2586950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DE817-725D-4729-B8D6-5C43807332C2}"/>
              </a:ext>
            </a:extLst>
          </p:cNvPr>
          <p:cNvSpPr>
            <a:spLocks noGrp="1"/>
          </p:cNvSpPr>
          <p:nvPr>
            <p:ph type="title"/>
          </p:nvPr>
        </p:nvSpPr>
        <p:spPr/>
        <p:txBody>
          <a:bodyPr/>
          <a:lstStyle/>
          <a:p>
            <a:pPr algn="ctr"/>
            <a:r>
              <a:rPr lang="en-US" dirty="0"/>
              <a:t>Event Scheduling</a:t>
            </a:r>
          </a:p>
        </p:txBody>
      </p:sp>
      <p:sp>
        <p:nvSpPr>
          <p:cNvPr id="3" name="TextBox 2">
            <a:extLst>
              <a:ext uri="{FF2B5EF4-FFF2-40B4-BE49-F238E27FC236}">
                <a16:creationId xmlns:a16="http://schemas.microsoft.com/office/drawing/2014/main" id="{9B193A64-6501-48FE-8B9A-2FA7D7B957C7}"/>
              </a:ext>
            </a:extLst>
          </p:cNvPr>
          <p:cNvSpPr txBox="1"/>
          <p:nvPr/>
        </p:nvSpPr>
        <p:spPr>
          <a:xfrm>
            <a:off x="0" y="1572399"/>
            <a:ext cx="12192000" cy="369332"/>
          </a:xfrm>
          <a:prstGeom prst="rect">
            <a:avLst/>
          </a:prstGeom>
          <a:noFill/>
        </p:spPr>
        <p:txBody>
          <a:bodyPr wrap="square" rtlCol="0">
            <a:spAutoFit/>
          </a:bodyPr>
          <a:lstStyle/>
          <a:p>
            <a:pPr algn="ctr"/>
            <a:r>
              <a:rPr lang="en-US" dirty="0"/>
              <a:t>Calendar is updated with the event</a:t>
            </a:r>
          </a:p>
        </p:txBody>
      </p:sp>
      <p:pic>
        <p:nvPicPr>
          <p:cNvPr id="4" name="Picture 3">
            <a:extLst>
              <a:ext uri="{FF2B5EF4-FFF2-40B4-BE49-F238E27FC236}">
                <a16:creationId xmlns:a16="http://schemas.microsoft.com/office/drawing/2014/main" id="{63A1614C-9AE6-43F1-A302-FEF9BFF7C2CE}"/>
              </a:ext>
            </a:extLst>
          </p:cNvPr>
          <p:cNvPicPr/>
          <p:nvPr/>
        </p:nvPicPr>
        <p:blipFill rotWithShape="1">
          <a:blip r:embed="rId2"/>
          <a:srcRect t="11973" b="5644"/>
          <a:stretch/>
        </p:blipFill>
        <p:spPr bwMode="auto">
          <a:xfrm>
            <a:off x="1752600" y="2209801"/>
            <a:ext cx="8686800" cy="39624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88221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B0894-F58A-499E-88D7-790382BD79BA}"/>
              </a:ext>
            </a:extLst>
          </p:cNvPr>
          <p:cNvSpPr>
            <a:spLocks noGrp="1"/>
          </p:cNvSpPr>
          <p:nvPr>
            <p:ph type="title"/>
          </p:nvPr>
        </p:nvSpPr>
        <p:spPr/>
        <p:txBody>
          <a:bodyPr/>
          <a:lstStyle/>
          <a:p>
            <a:pPr algn="ctr"/>
            <a:r>
              <a:rPr lang="en-US" dirty="0"/>
              <a:t>Patient Testimonials</a:t>
            </a:r>
          </a:p>
        </p:txBody>
      </p:sp>
      <p:pic>
        <p:nvPicPr>
          <p:cNvPr id="3" name="Picture 2">
            <a:extLst>
              <a:ext uri="{FF2B5EF4-FFF2-40B4-BE49-F238E27FC236}">
                <a16:creationId xmlns:a16="http://schemas.microsoft.com/office/drawing/2014/main" id="{DBE4F2D1-7A85-46EE-9F00-DD8979B76514}"/>
              </a:ext>
            </a:extLst>
          </p:cNvPr>
          <p:cNvPicPr/>
          <p:nvPr/>
        </p:nvPicPr>
        <p:blipFill>
          <a:blip r:embed="rId2">
            <a:extLst>
              <a:ext uri="{28A0092B-C50C-407E-A947-70E740481C1C}">
                <a14:useLocalDpi xmlns:a14="http://schemas.microsoft.com/office/drawing/2010/main" val="0"/>
              </a:ext>
            </a:extLst>
          </a:blip>
          <a:stretch>
            <a:fillRect/>
          </a:stretch>
        </p:blipFill>
        <p:spPr>
          <a:xfrm>
            <a:off x="1447800" y="2175985"/>
            <a:ext cx="9296400" cy="4367255"/>
          </a:xfrm>
          <a:prstGeom prst="rect">
            <a:avLst/>
          </a:prstGeom>
        </p:spPr>
      </p:pic>
      <p:sp>
        <p:nvSpPr>
          <p:cNvPr id="4" name="TextBox 3">
            <a:extLst>
              <a:ext uri="{FF2B5EF4-FFF2-40B4-BE49-F238E27FC236}">
                <a16:creationId xmlns:a16="http://schemas.microsoft.com/office/drawing/2014/main" id="{7BDFA9EC-BE4B-4CDD-A03B-89E06F9BB7A0}"/>
              </a:ext>
            </a:extLst>
          </p:cNvPr>
          <p:cNvSpPr txBox="1"/>
          <p:nvPr/>
        </p:nvSpPr>
        <p:spPr>
          <a:xfrm>
            <a:off x="0" y="1606193"/>
            <a:ext cx="12192000" cy="369332"/>
          </a:xfrm>
          <a:prstGeom prst="rect">
            <a:avLst/>
          </a:prstGeom>
          <a:noFill/>
        </p:spPr>
        <p:txBody>
          <a:bodyPr wrap="square" rtlCol="0">
            <a:spAutoFit/>
          </a:bodyPr>
          <a:lstStyle/>
          <a:p>
            <a:pPr algn="ctr"/>
            <a:r>
              <a:rPr lang="en-US" dirty="0"/>
              <a:t>Patient testimonials are displayed</a:t>
            </a:r>
          </a:p>
        </p:txBody>
      </p:sp>
    </p:spTree>
    <p:extLst>
      <p:ext uri="{BB962C8B-B14F-4D97-AF65-F5344CB8AC3E}">
        <p14:creationId xmlns:p14="http://schemas.microsoft.com/office/powerpoint/2010/main" val="2731446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B0894-F58A-499E-88D7-790382BD79BA}"/>
              </a:ext>
            </a:extLst>
          </p:cNvPr>
          <p:cNvSpPr>
            <a:spLocks noGrp="1"/>
          </p:cNvSpPr>
          <p:nvPr>
            <p:ph type="title"/>
          </p:nvPr>
        </p:nvSpPr>
        <p:spPr/>
        <p:txBody>
          <a:bodyPr/>
          <a:lstStyle/>
          <a:p>
            <a:pPr algn="ctr"/>
            <a:r>
              <a:rPr lang="en-US" dirty="0"/>
              <a:t>Patient Testimonials</a:t>
            </a:r>
          </a:p>
        </p:txBody>
      </p:sp>
      <p:sp>
        <p:nvSpPr>
          <p:cNvPr id="4" name="TextBox 3">
            <a:extLst>
              <a:ext uri="{FF2B5EF4-FFF2-40B4-BE49-F238E27FC236}">
                <a16:creationId xmlns:a16="http://schemas.microsoft.com/office/drawing/2014/main" id="{7BDFA9EC-BE4B-4CDD-A03B-89E06F9BB7A0}"/>
              </a:ext>
            </a:extLst>
          </p:cNvPr>
          <p:cNvSpPr txBox="1"/>
          <p:nvPr/>
        </p:nvSpPr>
        <p:spPr>
          <a:xfrm>
            <a:off x="0" y="1606193"/>
            <a:ext cx="12192000" cy="369332"/>
          </a:xfrm>
          <a:prstGeom prst="rect">
            <a:avLst/>
          </a:prstGeom>
          <a:noFill/>
        </p:spPr>
        <p:txBody>
          <a:bodyPr wrap="square" rtlCol="0">
            <a:spAutoFit/>
          </a:bodyPr>
          <a:lstStyle/>
          <a:p>
            <a:pPr algn="ctr"/>
            <a:r>
              <a:rPr lang="en-US" dirty="0"/>
              <a:t>Patient testimonials are displayed</a:t>
            </a:r>
          </a:p>
        </p:txBody>
      </p:sp>
      <p:pic>
        <p:nvPicPr>
          <p:cNvPr id="5" name="Picture 4">
            <a:extLst>
              <a:ext uri="{FF2B5EF4-FFF2-40B4-BE49-F238E27FC236}">
                <a16:creationId xmlns:a16="http://schemas.microsoft.com/office/drawing/2014/main" id="{6396CF45-1BB7-476E-8408-B9C0F11CE2F8}"/>
              </a:ext>
            </a:extLst>
          </p:cNvPr>
          <p:cNvPicPr>
            <a:picLocks noChangeAspect="1"/>
          </p:cNvPicPr>
          <p:nvPr/>
        </p:nvPicPr>
        <p:blipFill rotWithShape="1">
          <a:blip r:embed="rId2"/>
          <a:srcRect t="12204" r="1250" b="17762"/>
          <a:stretch/>
        </p:blipFill>
        <p:spPr>
          <a:xfrm>
            <a:off x="1447800" y="2149315"/>
            <a:ext cx="9296400" cy="3946686"/>
          </a:xfrm>
          <a:prstGeom prst="rect">
            <a:avLst/>
          </a:prstGeom>
        </p:spPr>
      </p:pic>
    </p:spTree>
    <p:extLst>
      <p:ext uri="{BB962C8B-B14F-4D97-AF65-F5344CB8AC3E}">
        <p14:creationId xmlns:p14="http://schemas.microsoft.com/office/powerpoint/2010/main" val="3086969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E1253-0324-4AE8-A39A-AA61AE67C9E2}"/>
              </a:ext>
            </a:extLst>
          </p:cNvPr>
          <p:cNvSpPr>
            <a:spLocks noGrp="1"/>
          </p:cNvSpPr>
          <p:nvPr>
            <p:ph type="title"/>
          </p:nvPr>
        </p:nvSpPr>
        <p:spPr/>
        <p:txBody>
          <a:bodyPr/>
          <a:lstStyle/>
          <a:p>
            <a:pPr algn="ctr"/>
            <a:r>
              <a:rPr lang="en-US" dirty="0"/>
              <a:t>Language Translation</a:t>
            </a:r>
          </a:p>
        </p:txBody>
      </p:sp>
      <p:pic>
        <p:nvPicPr>
          <p:cNvPr id="3" name="Picture 2">
            <a:extLst>
              <a:ext uri="{FF2B5EF4-FFF2-40B4-BE49-F238E27FC236}">
                <a16:creationId xmlns:a16="http://schemas.microsoft.com/office/drawing/2014/main" id="{A588EDFE-1E4A-4B96-A174-30C3261E806C}"/>
              </a:ext>
            </a:extLst>
          </p:cNvPr>
          <p:cNvPicPr/>
          <p:nvPr/>
        </p:nvPicPr>
        <p:blipFill>
          <a:blip r:embed="rId2">
            <a:extLst>
              <a:ext uri="{28A0092B-C50C-407E-A947-70E740481C1C}">
                <a14:useLocalDpi xmlns:a14="http://schemas.microsoft.com/office/drawing/2010/main" val="0"/>
              </a:ext>
            </a:extLst>
          </a:blip>
          <a:stretch>
            <a:fillRect/>
          </a:stretch>
        </p:blipFill>
        <p:spPr>
          <a:xfrm>
            <a:off x="1219200" y="2362199"/>
            <a:ext cx="9296400" cy="4407201"/>
          </a:xfrm>
          <a:prstGeom prst="rect">
            <a:avLst/>
          </a:prstGeom>
        </p:spPr>
      </p:pic>
      <p:sp>
        <p:nvSpPr>
          <p:cNvPr id="4" name="TextBox 3">
            <a:extLst>
              <a:ext uri="{FF2B5EF4-FFF2-40B4-BE49-F238E27FC236}">
                <a16:creationId xmlns:a16="http://schemas.microsoft.com/office/drawing/2014/main" id="{BEF8DA39-C8AF-4AFF-89EC-2871E03B8178}"/>
              </a:ext>
            </a:extLst>
          </p:cNvPr>
          <p:cNvSpPr txBox="1"/>
          <p:nvPr/>
        </p:nvSpPr>
        <p:spPr>
          <a:xfrm>
            <a:off x="2971800" y="1600200"/>
            <a:ext cx="5791200" cy="461665"/>
          </a:xfrm>
          <a:prstGeom prst="rect">
            <a:avLst/>
          </a:prstGeom>
          <a:noFill/>
        </p:spPr>
        <p:txBody>
          <a:bodyPr wrap="square" rtlCol="0">
            <a:spAutoFit/>
          </a:bodyPr>
          <a:lstStyle/>
          <a:p>
            <a:pPr algn="ctr"/>
            <a:r>
              <a:rPr lang="en-US" sz="2400" dirty="0"/>
              <a:t>Translate button in upper right corner</a:t>
            </a:r>
          </a:p>
        </p:txBody>
      </p:sp>
    </p:spTree>
    <p:extLst>
      <p:ext uri="{BB962C8B-B14F-4D97-AF65-F5344CB8AC3E}">
        <p14:creationId xmlns:p14="http://schemas.microsoft.com/office/powerpoint/2010/main" val="339818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E1253-0324-4AE8-A39A-AA61AE67C9E2}"/>
              </a:ext>
            </a:extLst>
          </p:cNvPr>
          <p:cNvSpPr>
            <a:spLocks noGrp="1"/>
          </p:cNvSpPr>
          <p:nvPr>
            <p:ph type="title"/>
          </p:nvPr>
        </p:nvSpPr>
        <p:spPr/>
        <p:txBody>
          <a:bodyPr/>
          <a:lstStyle/>
          <a:p>
            <a:pPr algn="ctr"/>
            <a:r>
              <a:rPr lang="en-US" dirty="0"/>
              <a:t>Language Translation</a:t>
            </a:r>
          </a:p>
        </p:txBody>
      </p:sp>
      <p:pic>
        <p:nvPicPr>
          <p:cNvPr id="3" name="Picture 2">
            <a:extLst>
              <a:ext uri="{FF2B5EF4-FFF2-40B4-BE49-F238E27FC236}">
                <a16:creationId xmlns:a16="http://schemas.microsoft.com/office/drawing/2014/main" id="{A588EDFE-1E4A-4B96-A174-30C3261E806C}"/>
              </a:ext>
            </a:extLst>
          </p:cNvPr>
          <p:cNvPicPr/>
          <p:nvPr/>
        </p:nvPicPr>
        <p:blipFill>
          <a:blip r:embed="rId2">
            <a:extLst>
              <a:ext uri="{28A0092B-C50C-407E-A947-70E740481C1C}">
                <a14:useLocalDpi xmlns:a14="http://schemas.microsoft.com/office/drawing/2010/main" val="0"/>
              </a:ext>
            </a:extLst>
          </a:blip>
          <a:stretch>
            <a:fillRect/>
          </a:stretch>
        </p:blipFill>
        <p:spPr>
          <a:xfrm>
            <a:off x="1219200" y="2362199"/>
            <a:ext cx="9296400" cy="4407201"/>
          </a:xfrm>
          <a:prstGeom prst="rect">
            <a:avLst/>
          </a:prstGeom>
        </p:spPr>
      </p:pic>
      <p:sp>
        <p:nvSpPr>
          <p:cNvPr id="4" name="TextBox 3">
            <a:extLst>
              <a:ext uri="{FF2B5EF4-FFF2-40B4-BE49-F238E27FC236}">
                <a16:creationId xmlns:a16="http://schemas.microsoft.com/office/drawing/2014/main" id="{BEF8DA39-C8AF-4AFF-89EC-2871E03B8178}"/>
              </a:ext>
            </a:extLst>
          </p:cNvPr>
          <p:cNvSpPr txBox="1"/>
          <p:nvPr/>
        </p:nvSpPr>
        <p:spPr>
          <a:xfrm>
            <a:off x="2971800" y="1600200"/>
            <a:ext cx="5791200" cy="461665"/>
          </a:xfrm>
          <a:prstGeom prst="rect">
            <a:avLst/>
          </a:prstGeom>
          <a:noFill/>
        </p:spPr>
        <p:txBody>
          <a:bodyPr wrap="square" rtlCol="0">
            <a:spAutoFit/>
          </a:bodyPr>
          <a:lstStyle/>
          <a:p>
            <a:pPr algn="ctr"/>
            <a:r>
              <a:rPr lang="en-US" sz="2400" dirty="0"/>
              <a:t>Translate button in upper right corner</a:t>
            </a:r>
          </a:p>
        </p:txBody>
      </p:sp>
      <p:pic>
        <p:nvPicPr>
          <p:cNvPr id="6" name="Picture 5">
            <a:extLst>
              <a:ext uri="{FF2B5EF4-FFF2-40B4-BE49-F238E27FC236}">
                <a16:creationId xmlns:a16="http://schemas.microsoft.com/office/drawing/2014/main" id="{85025827-2DD5-47F3-A894-A4B76F247F54}"/>
              </a:ext>
            </a:extLst>
          </p:cNvPr>
          <p:cNvPicPr>
            <a:picLocks noChangeAspect="1"/>
          </p:cNvPicPr>
          <p:nvPr/>
        </p:nvPicPr>
        <p:blipFill rotWithShape="1">
          <a:blip r:embed="rId3"/>
          <a:srcRect t="12204" r="1250" b="5534"/>
          <a:stretch/>
        </p:blipFill>
        <p:spPr>
          <a:xfrm>
            <a:off x="1219200" y="2362198"/>
            <a:ext cx="9262110" cy="4407201"/>
          </a:xfrm>
          <a:prstGeom prst="rect">
            <a:avLst/>
          </a:prstGeom>
        </p:spPr>
      </p:pic>
      <p:pic>
        <p:nvPicPr>
          <p:cNvPr id="7" name="Picture 6">
            <a:extLst>
              <a:ext uri="{FF2B5EF4-FFF2-40B4-BE49-F238E27FC236}">
                <a16:creationId xmlns:a16="http://schemas.microsoft.com/office/drawing/2014/main" id="{A6F32AE1-9770-41D0-9285-4FC240F797C6}"/>
              </a:ext>
            </a:extLst>
          </p:cNvPr>
          <p:cNvPicPr>
            <a:picLocks noChangeAspect="1"/>
          </p:cNvPicPr>
          <p:nvPr/>
        </p:nvPicPr>
        <p:blipFill rotWithShape="1">
          <a:blip r:embed="rId4"/>
          <a:srcRect l="1" t="73363" r="65878" b="5534"/>
          <a:stretch/>
        </p:blipFill>
        <p:spPr>
          <a:xfrm>
            <a:off x="1219200" y="5638799"/>
            <a:ext cx="3200400" cy="1130599"/>
          </a:xfrm>
          <a:prstGeom prst="rect">
            <a:avLst/>
          </a:prstGeom>
        </p:spPr>
      </p:pic>
    </p:spTree>
    <p:extLst>
      <p:ext uri="{BB962C8B-B14F-4D97-AF65-F5344CB8AC3E}">
        <p14:creationId xmlns:p14="http://schemas.microsoft.com/office/powerpoint/2010/main" val="3328243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E1253-0324-4AE8-A39A-AA61AE67C9E2}"/>
              </a:ext>
            </a:extLst>
          </p:cNvPr>
          <p:cNvSpPr>
            <a:spLocks noGrp="1"/>
          </p:cNvSpPr>
          <p:nvPr>
            <p:ph type="title"/>
          </p:nvPr>
        </p:nvSpPr>
        <p:spPr/>
        <p:txBody>
          <a:bodyPr/>
          <a:lstStyle/>
          <a:p>
            <a:pPr algn="ctr"/>
            <a:r>
              <a:rPr lang="en-US" dirty="0"/>
              <a:t>Other Features</a:t>
            </a:r>
          </a:p>
        </p:txBody>
      </p:sp>
      <p:sp>
        <p:nvSpPr>
          <p:cNvPr id="4" name="TextBox 3">
            <a:extLst>
              <a:ext uri="{FF2B5EF4-FFF2-40B4-BE49-F238E27FC236}">
                <a16:creationId xmlns:a16="http://schemas.microsoft.com/office/drawing/2014/main" id="{BEF8DA39-C8AF-4AFF-89EC-2871E03B8178}"/>
              </a:ext>
            </a:extLst>
          </p:cNvPr>
          <p:cNvSpPr txBox="1"/>
          <p:nvPr/>
        </p:nvSpPr>
        <p:spPr>
          <a:xfrm>
            <a:off x="2971800" y="1600200"/>
            <a:ext cx="5791200" cy="461665"/>
          </a:xfrm>
          <a:prstGeom prst="rect">
            <a:avLst/>
          </a:prstGeom>
          <a:noFill/>
        </p:spPr>
        <p:txBody>
          <a:bodyPr wrap="square" rtlCol="0">
            <a:spAutoFit/>
          </a:bodyPr>
          <a:lstStyle/>
          <a:p>
            <a:pPr algn="ctr"/>
            <a:r>
              <a:rPr lang="en-US" sz="2400" dirty="0"/>
              <a:t>About Page</a:t>
            </a:r>
          </a:p>
        </p:txBody>
      </p:sp>
      <p:pic>
        <p:nvPicPr>
          <p:cNvPr id="5" name="Picture 4">
            <a:extLst>
              <a:ext uri="{FF2B5EF4-FFF2-40B4-BE49-F238E27FC236}">
                <a16:creationId xmlns:a16="http://schemas.microsoft.com/office/drawing/2014/main" id="{71A0A9B2-DE50-444E-A88E-D8626DCEA428}"/>
              </a:ext>
            </a:extLst>
          </p:cNvPr>
          <p:cNvPicPr>
            <a:picLocks noChangeAspect="1"/>
          </p:cNvPicPr>
          <p:nvPr/>
        </p:nvPicPr>
        <p:blipFill rotWithShape="1">
          <a:blip r:embed="rId2"/>
          <a:srcRect t="22209" b="6645"/>
          <a:stretch/>
        </p:blipFill>
        <p:spPr>
          <a:xfrm>
            <a:off x="1205731" y="2362197"/>
            <a:ext cx="9780538" cy="3912215"/>
          </a:xfrm>
          <a:prstGeom prst="rect">
            <a:avLst/>
          </a:prstGeom>
        </p:spPr>
      </p:pic>
    </p:spTree>
    <p:extLst>
      <p:ext uri="{BB962C8B-B14F-4D97-AF65-F5344CB8AC3E}">
        <p14:creationId xmlns:p14="http://schemas.microsoft.com/office/powerpoint/2010/main" val="3479923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95DDF-35AC-4168-8A70-64A457B90450}"/>
              </a:ext>
            </a:extLst>
          </p:cNvPr>
          <p:cNvSpPr>
            <a:spLocks noGrp="1"/>
          </p:cNvSpPr>
          <p:nvPr>
            <p:ph type="title"/>
          </p:nvPr>
        </p:nvSpPr>
        <p:spPr/>
        <p:txBody>
          <a:bodyPr/>
          <a:lstStyle/>
          <a:p>
            <a:pPr algn="ctr"/>
            <a:r>
              <a:rPr lang="en-US" dirty="0"/>
              <a:t>Other Features</a:t>
            </a:r>
          </a:p>
        </p:txBody>
      </p:sp>
      <p:pic>
        <p:nvPicPr>
          <p:cNvPr id="3" name="Picture 2">
            <a:extLst>
              <a:ext uri="{FF2B5EF4-FFF2-40B4-BE49-F238E27FC236}">
                <a16:creationId xmlns:a16="http://schemas.microsoft.com/office/drawing/2014/main" id="{F52F579F-2EEB-4703-A17D-6336DC73F336}"/>
              </a:ext>
            </a:extLst>
          </p:cNvPr>
          <p:cNvPicPr/>
          <p:nvPr/>
        </p:nvPicPr>
        <p:blipFill rotWithShape="1">
          <a:blip r:embed="rId2"/>
          <a:srcRect l="1" t="15964" r="1282" b="17902"/>
          <a:stretch/>
        </p:blipFill>
        <p:spPr bwMode="auto">
          <a:xfrm>
            <a:off x="381000" y="3581400"/>
            <a:ext cx="5638800" cy="2667000"/>
          </a:xfrm>
          <a:prstGeom prst="rect">
            <a:avLst/>
          </a:prstGeom>
          <a:ln>
            <a:noFill/>
          </a:ln>
          <a:extLst>
            <a:ext uri="{53640926-AAD7-44D8-BBD7-CCE9431645EC}">
              <a14:shadowObscured xmlns:a14="http://schemas.microsoft.com/office/drawing/2010/main"/>
            </a:ext>
          </a:extLst>
        </p:spPr>
      </p:pic>
      <p:pic>
        <p:nvPicPr>
          <p:cNvPr id="4" name="Picture 3">
            <a:extLst>
              <a:ext uri="{FF2B5EF4-FFF2-40B4-BE49-F238E27FC236}">
                <a16:creationId xmlns:a16="http://schemas.microsoft.com/office/drawing/2014/main" id="{D6BE43D7-700B-4157-AFFD-E31F5A0DC3F1}"/>
              </a:ext>
            </a:extLst>
          </p:cNvPr>
          <p:cNvPicPr/>
          <p:nvPr/>
        </p:nvPicPr>
        <p:blipFill rotWithShape="1">
          <a:blip r:embed="rId3"/>
          <a:srcRect t="12543" r="1602" b="6214"/>
          <a:stretch/>
        </p:blipFill>
        <p:spPr bwMode="auto">
          <a:xfrm>
            <a:off x="6477000" y="3581400"/>
            <a:ext cx="5333999" cy="2667000"/>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F9F3724A-F2DD-4DA0-B72E-77CF48488F58}"/>
              </a:ext>
            </a:extLst>
          </p:cNvPr>
          <p:cNvSpPr txBox="1"/>
          <p:nvPr/>
        </p:nvSpPr>
        <p:spPr>
          <a:xfrm>
            <a:off x="838200" y="2667000"/>
            <a:ext cx="4648200" cy="461665"/>
          </a:xfrm>
          <a:prstGeom prst="rect">
            <a:avLst/>
          </a:prstGeom>
          <a:noFill/>
        </p:spPr>
        <p:txBody>
          <a:bodyPr wrap="square" rtlCol="0">
            <a:spAutoFit/>
          </a:bodyPr>
          <a:lstStyle/>
          <a:p>
            <a:pPr algn="ctr"/>
            <a:r>
              <a:rPr lang="en-US" sz="2400" dirty="0"/>
              <a:t>Login Screen</a:t>
            </a:r>
          </a:p>
        </p:txBody>
      </p:sp>
      <p:sp>
        <p:nvSpPr>
          <p:cNvPr id="6" name="TextBox 5">
            <a:extLst>
              <a:ext uri="{FF2B5EF4-FFF2-40B4-BE49-F238E27FC236}">
                <a16:creationId xmlns:a16="http://schemas.microsoft.com/office/drawing/2014/main" id="{0372295B-182A-452D-A0D0-752AE43B4889}"/>
              </a:ext>
            </a:extLst>
          </p:cNvPr>
          <p:cNvSpPr txBox="1"/>
          <p:nvPr/>
        </p:nvSpPr>
        <p:spPr>
          <a:xfrm>
            <a:off x="6858000" y="2649245"/>
            <a:ext cx="4114800" cy="461665"/>
          </a:xfrm>
          <a:prstGeom prst="rect">
            <a:avLst/>
          </a:prstGeom>
          <a:noFill/>
        </p:spPr>
        <p:txBody>
          <a:bodyPr wrap="square" rtlCol="0">
            <a:spAutoFit/>
          </a:bodyPr>
          <a:lstStyle/>
          <a:p>
            <a:pPr algn="ctr"/>
            <a:r>
              <a:rPr lang="en-US" sz="2400" dirty="0"/>
              <a:t>Backup</a:t>
            </a:r>
          </a:p>
        </p:txBody>
      </p:sp>
    </p:spTree>
    <p:extLst>
      <p:ext uri="{BB962C8B-B14F-4D97-AF65-F5344CB8AC3E}">
        <p14:creationId xmlns:p14="http://schemas.microsoft.com/office/powerpoint/2010/main" val="3596874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Financial </a:t>
            </a:r>
          </a:p>
        </p:txBody>
      </p:sp>
      <p:graphicFrame>
        <p:nvGraphicFramePr>
          <p:cNvPr id="9" name="Object 8">
            <a:extLst>
              <a:ext uri="{FF2B5EF4-FFF2-40B4-BE49-F238E27FC236}">
                <a16:creationId xmlns:a16="http://schemas.microsoft.com/office/drawing/2014/main" id="{8A3AE0F1-92FE-45CB-849B-E773EB59A34E}"/>
              </a:ext>
            </a:extLst>
          </p:cNvPr>
          <p:cNvGraphicFramePr>
            <a:graphicFrameLocks noChangeAspect="1"/>
          </p:cNvGraphicFramePr>
          <p:nvPr>
            <p:extLst>
              <p:ext uri="{D42A27DB-BD31-4B8C-83A1-F6EECF244321}">
                <p14:modId xmlns:p14="http://schemas.microsoft.com/office/powerpoint/2010/main" val="957681908"/>
              </p:ext>
            </p:extLst>
          </p:nvPr>
        </p:nvGraphicFramePr>
        <p:xfrm>
          <a:off x="2209800" y="3810000"/>
          <a:ext cx="7696200" cy="2362200"/>
        </p:xfrm>
        <a:graphic>
          <a:graphicData uri="http://schemas.openxmlformats.org/presentationml/2006/ole">
            <mc:AlternateContent xmlns:mc="http://schemas.openxmlformats.org/markup-compatibility/2006">
              <mc:Choice xmlns:v="urn:schemas-microsoft-com:vml" Requires="v">
                <p:oleObj spid="_x0000_s1061" name="Worksheet" r:id="rId3" imgW="7353366" imgH="1707006" progId="Excel.Sheet.12">
                  <p:embed/>
                </p:oleObj>
              </mc:Choice>
              <mc:Fallback>
                <p:oleObj name="Worksheet" r:id="rId3" imgW="7353366" imgH="1707006" progId="Excel.Sheet.12">
                  <p:embed/>
                  <p:pic>
                    <p:nvPicPr>
                      <p:cNvPr id="0" name=""/>
                      <p:cNvPicPr/>
                      <p:nvPr/>
                    </p:nvPicPr>
                    <p:blipFill>
                      <a:blip r:embed="rId4"/>
                      <a:stretch>
                        <a:fillRect/>
                      </a:stretch>
                    </p:blipFill>
                    <p:spPr>
                      <a:xfrm>
                        <a:off x="2209800" y="3810000"/>
                        <a:ext cx="7696200" cy="2362200"/>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5130CCAA-C403-462C-9BEF-6A2E311765E7}"/>
              </a:ext>
            </a:extLst>
          </p:cNvPr>
          <p:cNvSpPr txBox="1"/>
          <p:nvPr/>
        </p:nvSpPr>
        <p:spPr>
          <a:xfrm>
            <a:off x="762000" y="1905000"/>
            <a:ext cx="10515600" cy="1477328"/>
          </a:xfrm>
          <a:prstGeom prst="rect">
            <a:avLst/>
          </a:prstGeom>
          <a:noFill/>
        </p:spPr>
        <p:txBody>
          <a:bodyPr wrap="square" rtlCol="0">
            <a:spAutoFit/>
          </a:bodyPr>
          <a:lstStyle/>
          <a:p>
            <a:r>
              <a:rPr lang="en-US" dirty="0">
                <a:solidFill>
                  <a:schemeClr val="tx1">
                    <a:lumMod val="75000"/>
                    <a:lumOff val="25000"/>
                  </a:schemeClr>
                </a:solidFill>
              </a:rPr>
              <a:t>We estimate that the business will increase both donations and grants by at least 10 percent per year due to the efficiency of the new system. The time that is saved can be dedicated toward grant proposals and fundraising, and a larger social media footprint will grow the number of donors. If we assume a starting point of $20,000 revenue, that would result in approximately $125,000 at the end of five years after adjusting for inflation and determining </a:t>
            </a:r>
            <a:r>
              <a:rPr lang="en-US">
                <a:solidFill>
                  <a:schemeClr val="tx1">
                    <a:lumMod val="75000"/>
                    <a:lumOff val="25000"/>
                  </a:schemeClr>
                </a:solidFill>
              </a:rPr>
              <a:t>the present value.</a:t>
            </a:r>
            <a:endParaRPr lang="en-US" dirty="0">
              <a:solidFill>
                <a:schemeClr val="tx1">
                  <a:lumMod val="75000"/>
                  <a:lumOff val="25000"/>
                </a:schemeClr>
              </a:solidFill>
            </a:endParaRPr>
          </a:p>
        </p:txBody>
      </p:sp>
    </p:spTree>
    <p:extLst>
      <p:ext uri="{BB962C8B-B14F-4D97-AF65-F5344CB8AC3E}">
        <p14:creationId xmlns:p14="http://schemas.microsoft.com/office/powerpoint/2010/main" val="3666713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Conclusion</a:t>
            </a:r>
          </a:p>
        </p:txBody>
      </p:sp>
      <p:sp>
        <p:nvSpPr>
          <p:cNvPr id="3" name="TextBox 2">
            <a:extLst>
              <a:ext uri="{FF2B5EF4-FFF2-40B4-BE49-F238E27FC236}">
                <a16:creationId xmlns:a16="http://schemas.microsoft.com/office/drawing/2014/main" id="{74718C74-42E2-4D16-A6F1-1F3949AF2322}"/>
              </a:ext>
            </a:extLst>
          </p:cNvPr>
          <p:cNvSpPr txBox="1"/>
          <p:nvPr/>
        </p:nvSpPr>
        <p:spPr>
          <a:xfrm>
            <a:off x="685800" y="2362200"/>
            <a:ext cx="10972800" cy="369332"/>
          </a:xfrm>
          <a:prstGeom prst="rect">
            <a:avLst/>
          </a:prstGeom>
          <a:noFill/>
        </p:spPr>
        <p:txBody>
          <a:bodyPr wrap="square" rtlCol="0">
            <a:spAutoFit/>
          </a:bodyPr>
          <a:lstStyle/>
          <a:p>
            <a:pPr marL="285750" indent="-285750">
              <a:buFont typeface="Courier New" panose="02070309020205020404" pitchFamily="49" charset="0"/>
              <a:buChar char="o"/>
            </a:pPr>
            <a:endParaRPr lang="en-US" dirty="0"/>
          </a:p>
        </p:txBody>
      </p:sp>
      <p:sp>
        <p:nvSpPr>
          <p:cNvPr id="10" name="TextBox 9">
            <a:extLst>
              <a:ext uri="{FF2B5EF4-FFF2-40B4-BE49-F238E27FC236}">
                <a16:creationId xmlns:a16="http://schemas.microsoft.com/office/drawing/2014/main" id="{3B159681-9641-4689-B746-8FAF3815B417}"/>
              </a:ext>
            </a:extLst>
          </p:cNvPr>
          <p:cNvSpPr txBox="1"/>
          <p:nvPr/>
        </p:nvSpPr>
        <p:spPr>
          <a:xfrm>
            <a:off x="4648200" y="2096616"/>
            <a:ext cx="7086600" cy="3970318"/>
          </a:xfrm>
          <a:prstGeom prst="rect">
            <a:avLst/>
          </a:prstGeom>
          <a:noFill/>
        </p:spPr>
        <p:txBody>
          <a:bodyPr wrap="square" rtlCol="0">
            <a:spAutoFit/>
          </a:bodyPr>
          <a:lstStyle/>
          <a:p>
            <a:endParaRPr lang="en-US" sz="2400" dirty="0">
              <a:solidFill>
                <a:schemeClr val="bg2">
                  <a:lumMod val="25000"/>
                </a:schemeClr>
              </a:solidFill>
            </a:endParaRPr>
          </a:p>
          <a:p>
            <a:endParaRPr lang="en-US" sz="2400" dirty="0">
              <a:solidFill>
                <a:schemeClr val="bg2">
                  <a:lumMod val="25000"/>
                </a:schemeClr>
              </a:solidFill>
            </a:endParaRPr>
          </a:p>
          <a:p>
            <a:endParaRPr lang="en-US" sz="2400" dirty="0">
              <a:solidFill>
                <a:schemeClr val="bg2">
                  <a:lumMod val="25000"/>
                </a:schemeClr>
              </a:solidFill>
            </a:endParaRPr>
          </a:p>
          <a:p>
            <a:r>
              <a:rPr lang="en-US" sz="2400" dirty="0">
                <a:solidFill>
                  <a:schemeClr val="bg2">
                    <a:lumMod val="25000"/>
                  </a:schemeClr>
                </a:solidFill>
              </a:rPr>
              <a:t>Surgery on Sunday meets an important need in our community. We look forward to the opportunity to improve the system processes in order to grow the business and help you to treat more patients. </a:t>
            </a:r>
          </a:p>
          <a:p>
            <a:endParaRPr lang="en-US" sz="2400" dirty="0">
              <a:solidFill>
                <a:schemeClr val="bg2">
                  <a:lumMod val="25000"/>
                </a:schemeClr>
              </a:solidFill>
            </a:endParaRPr>
          </a:p>
          <a:p>
            <a:endParaRPr lang="en-US" sz="2400" dirty="0">
              <a:solidFill>
                <a:schemeClr val="bg2">
                  <a:lumMod val="25000"/>
                </a:schemeClr>
              </a:solidFill>
            </a:endParaRPr>
          </a:p>
          <a:p>
            <a:endParaRPr lang="en-US" dirty="0"/>
          </a:p>
          <a:p>
            <a:endParaRPr lang="en-US" dirty="0"/>
          </a:p>
        </p:txBody>
      </p:sp>
      <p:pic>
        <p:nvPicPr>
          <p:cNvPr id="7" name="Picture 6">
            <a:extLst>
              <a:ext uri="{FF2B5EF4-FFF2-40B4-BE49-F238E27FC236}">
                <a16:creationId xmlns:a16="http://schemas.microsoft.com/office/drawing/2014/main" id="{684FA4C4-7CB2-4666-99A4-6C5E4E87083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04800" y="2362200"/>
            <a:ext cx="3955298" cy="3581400"/>
          </a:xfrm>
          <a:prstGeom prst="rect">
            <a:avLst/>
          </a:prstGeom>
        </p:spPr>
      </p:pic>
    </p:spTree>
    <p:extLst>
      <p:ext uri="{BB962C8B-B14F-4D97-AF65-F5344CB8AC3E}">
        <p14:creationId xmlns:p14="http://schemas.microsoft.com/office/powerpoint/2010/main" val="1713818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Problems Our Prototype Addresses</a:t>
            </a:r>
          </a:p>
        </p:txBody>
      </p:sp>
      <p:sp>
        <p:nvSpPr>
          <p:cNvPr id="4" name="Content Placeholder 2">
            <a:extLst>
              <a:ext uri="{FF2B5EF4-FFF2-40B4-BE49-F238E27FC236}">
                <a16:creationId xmlns:a16="http://schemas.microsoft.com/office/drawing/2014/main" id="{9D89B913-BC4D-43C7-AA16-E74187C99A5D}"/>
              </a:ext>
            </a:extLst>
          </p:cNvPr>
          <p:cNvSpPr txBox="1">
            <a:spLocks/>
          </p:cNvSpPr>
          <p:nvPr/>
        </p:nvSpPr>
        <p:spPr>
          <a:xfrm>
            <a:off x="1143000" y="2209800"/>
            <a:ext cx="4876800" cy="4191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SzPct val="100000"/>
              <a:buFont typeface="Arial" pitchFamily="34" charset="0"/>
              <a:buChar char="▪"/>
              <a:defRPr sz="2400" kern="1200">
                <a:solidFill>
                  <a:schemeClr val="tx1">
                    <a:lumMod val="75000"/>
                    <a:lumOff val="25000"/>
                  </a:schemeClr>
                </a:solidFill>
                <a:latin typeface="+mn-lt"/>
                <a:ea typeface="+mn-ea"/>
                <a:cs typeface="+mn-cs"/>
              </a:defRPr>
            </a:lvl1pPr>
            <a:lvl2pPr marL="457200" indent="-228600" algn="l" defTabSz="914400" rtl="0" eaLnBrk="1" latinLnBrk="0" hangingPunct="1">
              <a:lnSpc>
                <a:spcPct val="90000"/>
              </a:lnSpc>
              <a:spcBef>
                <a:spcPts val="600"/>
              </a:spcBef>
              <a:buSzPct val="100000"/>
              <a:buFont typeface="Arial" pitchFamily="34" charset="0"/>
              <a:buChar char="▪"/>
              <a:defRPr sz="2000" kern="1200">
                <a:solidFill>
                  <a:schemeClr val="tx1">
                    <a:lumMod val="75000"/>
                    <a:lumOff val="25000"/>
                  </a:schemeClr>
                </a:solidFill>
                <a:latin typeface="+mn-lt"/>
                <a:ea typeface="+mn-ea"/>
                <a:cs typeface="+mn-cs"/>
              </a:defRPr>
            </a:lvl2pPr>
            <a:lvl3pPr marL="685800" indent="-182880" algn="l" defTabSz="914400" rtl="0" eaLnBrk="1" latinLnBrk="0" hangingPunct="1">
              <a:lnSpc>
                <a:spcPct val="90000"/>
              </a:lnSpc>
              <a:spcBef>
                <a:spcPts val="600"/>
              </a:spcBef>
              <a:buSzPct val="100000"/>
              <a:buFont typeface="Arial" pitchFamily="34" charset="0"/>
              <a:buChar char="▪"/>
              <a:defRPr sz="1800" kern="1200">
                <a:solidFill>
                  <a:schemeClr val="tx1">
                    <a:lumMod val="75000"/>
                    <a:lumOff val="25000"/>
                  </a:schemeClr>
                </a:solidFill>
                <a:latin typeface="+mn-lt"/>
                <a:ea typeface="+mn-ea"/>
                <a:cs typeface="+mn-cs"/>
              </a:defRPr>
            </a:lvl3pPr>
            <a:lvl4pPr marL="868680" indent="-182563"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4pPr>
            <a:lvl5pPr marL="1051560" indent="-182880"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5pPr>
            <a:lvl6pPr marL="123444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6pPr>
            <a:lvl7pPr marL="141732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7pPr>
            <a:lvl8pPr marL="160020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8pPr>
            <a:lvl9pPr marL="178308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9pPr>
          </a:lstStyle>
          <a:p>
            <a:pPr>
              <a:buFontTx/>
              <a:buChar char="-"/>
            </a:pPr>
            <a:r>
              <a:rPr lang="en-US" sz="2800" dirty="0"/>
              <a:t>Donor management</a:t>
            </a:r>
          </a:p>
          <a:p>
            <a:pPr>
              <a:buFontTx/>
              <a:buChar char="-"/>
            </a:pPr>
            <a:r>
              <a:rPr lang="en-US" sz="2800" dirty="0"/>
              <a:t>Volunteer management</a:t>
            </a:r>
          </a:p>
          <a:p>
            <a:pPr>
              <a:buFontTx/>
              <a:buChar char="-"/>
            </a:pPr>
            <a:r>
              <a:rPr lang="en-US" sz="2800" dirty="0"/>
              <a:t>Event management</a:t>
            </a:r>
          </a:p>
          <a:p>
            <a:pPr>
              <a:buFontTx/>
              <a:buChar char="-"/>
            </a:pPr>
            <a:r>
              <a:rPr lang="en-US" sz="2800" dirty="0"/>
              <a:t>Patient Testimonials</a:t>
            </a:r>
          </a:p>
          <a:p>
            <a:pPr>
              <a:buFontTx/>
              <a:buChar char="-"/>
            </a:pPr>
            <a:r>
              <a:rPr lang="en-US" sz="2800" dirty="0"/>
              <a:t>Language Translation</a:t>
            </a:r>
          </a:p>
          <a:p>
            <a:pPr>
              <a:buFontTx/>
              <a:buChar char="-"/>
            </a:pPr>
            <a:r>
              <a:rPr lang="en-US" sz="2800" dirty="0"/>
              <a:t>Other features</a:t>
            </a:r>
          </a:p>
          <a:p>
            <a:pPr>
              <a:buFontTx/>
              <a:buChar char="-"/>
            </a:pPr>
            <a:endParaRPr lang="en-US" sz="3200" dirty="0"/>
          </a:p>
          <a:p>
            <a:pPr>
              <a:buFont typeface="Courier New" panose="02070309020205020404" pitchFamily="49" charset="0"/>
              <a:buChar char="o"/>
            </a:pPr>
            <a:endParaRPr lang="en-US" sz="3200" dirty="0"/>
          </a:p>
          <a:p>
            <a:pPr>
              <a:buFont typeface="Courier New" panose="02070309020205020404" pitchFamily="49" charset="0"/>
              <a:buChar char="o"/>
            </a:pPr>
            <a:endParaRPr lang="en-US" sz="3200" dirty="0"/>
          </a:p>
        </p:txBody>
      </p:sp>
      <p:pic>
        <p:nvPicPr>
          <p:cNvPr id="5" name="Picture 4">
            <a:extLst>
              <a:ext uri="{FF2B5EF4-FFF2-40B4-BE49-F238E27FC236}">
                <a16:creationId xmlns:a16="http://schemas.microsoft.com/office/drawing/2014/main" id="{D29E7995-4B2C-4EF1-9F82-DC0BED48449F}"/>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781800" y="1981200"/>
            <a:ext cx="4191000" cy="4267200"/>
          </a:xfrm>
          <a:prstGeom prst="rect">
            <a:avLst/>
          </a:prstGeom>
        </p:spPr>
      </p:pic>
    </p:spTree>
    <p:extLst>
      <p:ext uri="{BB962C8B-B14F-4D97-AF65-F5344CB8AC3E}">
        <p14:creationId xmlns:p14="http://schemas.microsoft.com/office/powerpoint/2010/main" val="2738627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0CEE3-47E9-45F0-903B-B53EC461D431}"/>
              </a:ext>
            </a:extLst>
          </p:cNvPr>
          <p:cNvSpPr>
            <a:spLocks noGrp="1"/>
          </p:cNvSpPr>
          <p:nvPr>
            <p:ph type="title"/>
          </p:nvPr>
        </p:nvSpPr>
        <p:spPr/>
        <p:txBody>
          <a:bodyPr/>
          <a:lstStyle/>
          <a:p>
            <a:pPr algn="ctr"/>
            <a:r>
              <a:rPr lang="en-US" dirty="0"/>
              <a:t>Donor Management</a:t>
            </a:r>
          </a:p>
        </p:txBody>
      </p:sp>
      <p:pic>
        <p:nvPicPr>
          <p:cNvPr id="4" name="Picture 3">
            <a:extLst>
              <a:ext uri="{FF2B5EF4-FFF2-40B4-BE49-F238E27FC236}">
                <a16:creationId xmlns:a16="http://schemas.microsoft.com/office/drawing/2014/main" id="{8DCE0849-F1D3-407A-84EF-088FDD03CBFB}"/>
              </a:ext>
            </a:extLst>
          </p:cNvPr>
          <p:cNvPicPr/>
          <p:nvPr/>
        </p:nvPicPr>
        <p:blipFill>
          <a:blip r:embed="rId2">
            <a:extLst>
              <a:ext uri="{28A0092B-C50C-407E-A947-70E740481C1C}">
                <a14:useLocalDpi xmlns:a14="http://schemas.microsoft.com/office/drawing/2010/main" val="0"/>
              </a:ext>
            </a:extLst>
          </a:blip>
          <a:stretch>
            <a:fillRect/>
          </a:stretch>
        </p:blipFill>
        <p:spPr>
          <a:xfrm>
            <a:off x="1371600" y="2354580"/>
            <a:ext cx="9448800" cy="4495800"/>
          </a:xfrm>
          <a:prstGeom prst="rect">
            <a:avLst/>
          </a:prstGeom>
        </p:spPr>
      </p:pic>
      <p:sp>
        <p:nvSpPr>
          <p:cNvPr id="5" name="TextBox 4">
            <a:extLst>
              <a:ext uri="{FF2B5EF4-FFF2-40B4-BE49-F238E27FC236}">
                <a16:creationId xmlns:a16="http://schemas.microsoft.com/office/drawing/2014/main" id="{7F79431B-59BE-4676-ACF8-258D5B6A68B3}"/>
              </a:ext>
            </a:extLst>
          </p:cNvPr>
          <p:cNvSpPr txBox="1"/>
          <p:nvPr/>
        </p:nvSpPr>
        <p:spPr>
          <a:xfrm>
            <a:off x="0" y="1543894"/>
            <a:ext cx="12192000" cy="461665"/>
          </a:xfrm>
          <a:prstGeom prst="rect">
            <a:avLst/>
          </a:prstGeom>
          <a:noFill/>
        </p:spPr>
        <p:txBody>
          <a:bodyPr wrap="square" rtlCol="0">
            <a:spAutoFit/>
          </a:bodyPr>
          <a:lstStyle/>
          <a:p>
            <a:pPr algn="ctr"/>
            <a:r>
              <a:rPr lang="en-US" sz="2400" dirty="0"/>
              <a:t>Donor makes a donation</a:t>
            </a:r>
          </a:p>
        </p:txBody>
      </p:sp>
    </p:spTree>
    <p:extLst>
      <p:ext uri="{BB962C8B-B14F-4D97-AF65-F5344CB8AC3E}">
        <p14:creationId xmlns:p14="http://schemas.microsoft.com/office/powerpoint/2010/main" val="270438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1E30AD8-214A-430C-BA2B-583E08ABD4D3}"/>
              </a:ext>
            </a:extLst>
          </p:cNvPr>
          <p:cNvSpPr>
            <a:spLocks noGrp="1"/>
          </p:cNvSpPr>
          <p:nvPr>
            <p:ph type="title"/>
          </p:nvPr>
        </p:nvSpPr>
        <p:spPr>
          <a:xfrm>
            <a:off x="1066800" y="99220"/>
            <a:ext cx="10058400" cy="1325563"/>
          </a:xfrm>
        </p:spPr>
        <p:txBody>
          <a:bodyPr/>
          <a:lstStyle/>
          <a:p>
            <a:pPr algn="ctr"/>
            <a:r>
              <a:rPr lang="en-US" dirty="0"/>
              <a:t>Donor Management</a:t>
            </a:r>
          </a:p>
        </p:txBody>
      </p:sp>
      <p:pic>
        <p:nvPicPr>
          <p:cNvPr id="4" name="Content Placeholder 3">
            <a:extLst>
              <a:ext uri="{FF2B5EF4-FFF2-40B4-BE49-F238E27FC236}">
                <a16:creationId xmlns:a16="http://schemas.microsoft.com/office/drawing/2014/main" id="{82038BAC-51FD-49CF-B3C4-09CCFC8DE717}"/>
              </a:ext>
            </a:extLst>
          </p:cNvPr>
          <p:cNvPicPr>
            <a:picLocks noGrp="1"/>
          </p:cNvPicPr>
          <p:nvPr>
            <p:ph sz="half" idx="1"/>
          </p:nvPr>
        </p:nvPicPr>
        <p:blipFill rotWithShape="1">
          <a:blip r:embed="rId2"/>
          <a:srcRect l="1" t="15963" r="1282" b="5930"/>
          <a:stretch/>
        </p:blipFill>
        <p:spPr bwMode="auto">
          <a:xfrm>
            <a:off x="1286603" y="2019179"/>
            <a:ext cx="9618794" cy="4457821"/>
          </a:xfrm>
          <a:prstGeom prst="rect">
            <a:avLst/>
          </a:prstGeom>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A641925A-0FF0-4937-81A0-2B983FB43B9E}"/>
              </a:ext>
            </a:extLst>
          </p:cNvPr>
          <p:cNvSpPr txBox="1"/>
          <p:nvPr/>
        </p:nvSpPr>
        <p:spPr>
          <a:xfrm>
            <a:off x="0" y="1521926"/>
            <a:ext cx="12192000" cy="400110"/>
          </a:xfrm>
          <a:prstGeom prst="rect">
            <a:avLst/>
          </a:prstGeom>
          <a:noFill/>
        </p:spPr>
        <p:txBody>
          <a:bodyPr wrap="square" rtlCol="0">
            <a:spAutoFit/>
          </a:bodyPr>
          <a:lstStyle/>
          <a:p>
            <a:pPr algn="ctr"/>
            <a:r>
              <a:rPr lang="en-US" sz="2000" dirty="0"/>
              <a:t>Donor is redirected to a thank you page after making a donation</a:t>
            </a:r>
          </a:p>
        </p:txBody>
      </p:sp>
    </p:spTree>
    <p:extLst>
      <p:ext uri="{BB962C8B-B14F-4D97-AF65-F5344CB8AC3E}">
        <p14:creationId xmlns:p14="http://schemas.microsoft.com/office/powerpoint/2010/main" val="75092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Donor management</a:t>
            </a:r>
          </a:p>
        </p:txBody>
      </p:sp>
      <p:sp>
        <p:nvSpPr>
          <p:cNvPr id="4" name="Content Placeholder 2">
            <a:extLst>
              <a:ext uri="{FF2B5EF4-FFF2-40B4-BE49-F238E27FC236}">
                <a16:creationId xmlns:a16="http://schemas.microsoft.com/office/drawing/2014/main" id="{AAC2A0F6-EDF3-40D9-A7EF-92168A7D53B6}"/>
              </a:ext>
            </a:extLst>
          </p:cNvPr>
          <p:cNvSpPr txBox="1">
            <a:spLocks/>
          </p:cNvSpPr>
          <p:nvPr/>
        </p:nvSpPr>
        <p:spPr>
          <a:xfrm>
            <a:off x="6553200" y="2590800"/>
            <a:ext cx="5105400" cy="38100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800"/>
              </a:spcBef>
              <a:buSzPct val="100000"/>
              <a:buFont typeface="Arial" pitchFamily="34" charset="0"/>
              <a:buChar char="▪"/>
              <a:defRPr sz="2400" kern="1200">
                <a:solidFill>
                  <a:schemeClr val="tx1">
                    <a:lumMod val="75000"/>
                    <a:lumOff val="25000"/>
                  </a:schemeClr>
                </a:solidFill>
                <a:latin typeface="+mn-lt"/>
                <a:ea typeface="+mn-ea"/>
                <a:cs typeface="+mn-cs"/>
              </a:defRPr>
            </a:lvl1pPr>
            <a:lvl2pPr marL="457200" indent="-228600" algn="l" defTabSz="914400" rtl="0" eaLnBrk="1" latinLnBrk="0" hangingPunct="1">
              <a:lnSpc>
                <a:spcPct val="90000"/>
              </a:lnSpc>
              <a:spcBef>
                <a:spcPts val="600"/>
              </a:spcBef>
              <a:buSzPct val="100000"/>
              <a:buFont typeface="Arial" pitchFamily="34" charset="0"/>
              <a:buChar char="▪"/>
              <a:defRPr sz="2000" kern="1200">
                <a:solidFill>
                  <a:schemeClr val="tx1">
                    <a:lumMod val="75000"/>
                    <a:lumOff val="25000"/>
                  </a:schemeClr>
                </a:solidFill>
                <a:latin typeface="+mn-lt"/>
                <a:ea typeface="+mn-ea"/>
                <a:cs typeface="+mn-cs"/>
              </a:defRPr>
            </a:lvl2pPr>
            <a:lvl3pPr marL="685800" indent="-182880" algn="l" defTabSz="914400" rtl="0" eaLnBrk="1" latinLnBrk="0" hangingPunct="1">
              <a:lnSpc>
                <a:spcPct val="90000"/>
              </a:lnSpc>
              <a:spcBef>
                <a:spcPts val="600"/>
              </a:spcBef>
              <a:buSzPct val="100000"/>
              <a:buFont typeface="Arial" pitchFamily="34" charset="0"/>
              <a:buChar char="▪"/>
              <a:defRPr sz="1800" kern="1200">
                <a:solidFill>
                  <a:schemeClr val="tx1">
                    <a:lumMod val="75000"/>
                    <a:lumOff val="25000"/>
                  </a:schemeClr>
                </a:solidFill>
                <a:latin typeface="+mn-lt"/>
                <a:ea typeface="+mn-ea"/>
                <a:cs typeface="+mn-cs"/>
              </a:defRPr>
            </a:lvl3pPr>
            <a:lvl4pPr marL="868680" indent="-182563"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4pPr>
            <a:lvl5pPr marL="1051560" indent="-182880"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5pPr>
            <a:lvl6pPr marL="123444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6pPr>
            <a:lvl7pPr marL="141732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7pPr>
            <a:lvl8pPr marL="160020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8pPr>
            <a:lvl9pPr marL="178308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9pPr>
          </a:lstStyle>
          <a:p>
            <a:pPr marL="0" indent="0">
              <a:buFont typeface="Arial" pitchFamily="34" charset="0"/>
              <a:buNone/>
            </a:pPr>
            <a:endParaRPr lang="en-US" dirty="0"/>
          </a:p>
        </p:txBody>
      </p:sp>
      <p:pic>
        <p:nvPicPr>
          <p:cNvPr id="5" name="Picture 4">
            <a:extLst>
              <a:ext uri="{FF2B5EF4-FFF2-40B4-BE49-F238E27FC236}">
                <a16:creationId xmlns:a16="http://schemas.microsoft.com/office/drawing/2014/main" id="{8A73A523-393A-42F2-9FCE-438E54150F96}"/>
              </a:ext>
            </a:extLst>
          </p:cNvPr>
          <p:cNvPicPr/>
          <p:nvPr/>
        </p:nvPicPr>
        <p:blipFill>
          <a:blip r:embed="rId2">
            <a:extLst>
              <a:ext uri="{28A0092B-C50C-407E-A947-70E740481C1C}">
                <a14:useLocalDpi xmlns:a14="http://schemas.microsoft.com/office/drawing/2010/main" val="0"/>
              </a:ext>
            </a:extLst>
          </a:blip>
          <a:stretch>
            <a:fillRect/>
          </a:stretch>
        </p:blipFill>
        <p:spPr>
          <a:xfrm>
            <a:off x="1391081" y="2286000"/>
            <a:ext cx="9409838" cy="4365312"/>
          </a:xfrm>
          <a:prstGeom prst="rect">
            <a:avLst/>
          </a:prstGeom>
        </p:spPr>
      </p:pic>
      <p:sp>
        <p:nvSpPr>
          <p:cNvPr id="9" name="TextBox 8">
            <a:extLst>
              <a:ext uri="{FF2B5EF4-FFF2-40B4-BE49-F238E27FC236}">
                <a16:creationId xmlns:a16="http://schemas.microsoft.com/office/drawing/2014/main" id="{4A4E45FC-7E73-4774-B804-93360AF41F69}"/>
              </a:ext>
            </a:extLst>
          </p:cNvPr>
          <p:cNvSpPr txBox="1"/>
          <p:nvPr/>
        </p:nvSpPr>
        <p:spPr>
          <a:xfrm>
            <a:off x="0" y="1542170"/>
            <a:ext cx="12192000" cy="461665"/>
          </a:xfrm>
          <a:prstGeom prst="rect">
            <a:avLst/>
          </a:prstGeom>
          <a:noFill/>
        </p:spPr>
        <p:txBody>
          <a:bodyPr wrap="square" rtlCol="0">
            <a:spAutoFit/>
          </a:bodyPr>
          <a:lstStyle/>
          <a:p>
            <a:pPr algn="ctr"/>
            <a:r>
              <a:rPr lang="en-US" sz="2400" dirty="0"/>
              <a:t>Donation Management</a:t>
            </a:r>
          </a:p>
        </p:txBody>
      </p:sp>
    </p:spTree>
    <p:extLst>
      <p:ext uri="{BB962C8B-B14F-4D97-AF65-F5344CB8AC3E}">
        <p14:creationId xmlns:p14="http://schemas.microsoft.com/office/powerpoint/2010/main" val="3948826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9F786-4F78-4099-B9E4-ED09D11F191F}"/>
              </a:ext>
            </a:extLst>
          </p:cNvPr>
          <p:cNvSpPr>
            <a:spLocks noGrp="1"/>
          </p:cNvSpPr>
          <p:nvPr>
            <p:ph type="title"/>
          </p:nvPr>
        </p:nvSpPr>
        <p:spPr/>
        <p:txBody>
          <a:bodyPr/>
          <a:lstStyle/>
          <a:p>
            <a:pPr algn="ctr"/>
            <a:r>
              <a:rPr lang="en-US" dirty="0"/>
              <a:t>Volunteer Management</a:t>
            </a:r>
          </a:p>
        </p:txBody>
      </p:sp>
      <p:pic>
        <p:nvPicPr>
          <p:cNvPr id="3" name="Picture 2">
            <a:extLst>
              <a:ext uri="{FF2B5EF4-FFF2-40B4-BE49-F238E27FC236}">
                <a16:creationId xmlns:a16="http://schemas.microsoft.com/office/drawing/2014/main" id="{CC81FB4B-8454-4E1C-A043-1FAA01546CEB}"/>
              </a:ext>
            </a:extLst>
          </p:cNvPr>
          <p:cNvPicPr/>
          <p:nvPr/>
        </p:nvPicPr>
        <p:blipFill rotWithShape="1">
          <a:blip r:embed="rId2"/>
          <a:srcRect l="1" t="15964" r="1282" b="20468"/>
          <a:stretch/>
        </p:blipFill>
        <p:spPr bwMode="auto">
          <a:xfrm>
            <a:off x="1333500" y="2200871"/>
            <a:ext cx="9525000" cy="3818929"/>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1F49B78E-8797-4E84-97EE-E85ED581E43E}"/>
              </a:ext>
            </a:extLst>
          </p:cNvPr>
          <p:cNvSpPr txBox="1"/>
          <p:nvPr/>
        </p:nvSpPr>
        <p:spPr>
          <a:xfrm>
            <a:off x="0" y="1581994"/>
            <a:ext cx="12192000" cy="461665"/>
          </a:xfrm>
          <a:prstGeom prst="rect">
            <a:avLst/>
          </a:prstGeom>
          <a:noFill/>
        </p:spPr>
        <p:txBody>
          <a:bodyPr wrap="square" rtlCol="0">
            <a:spAutoFit/>
          </a:bodyPr>
          <a:lstStyle/>
          <a:p>
            <a:pPr algn="ctr"/>
            <a:r>
              <a:rPr lang="en-US" sz="2400" dirty="0"/>
              <a:t>Volunteer fills out form</a:t>
            </a:r>
          </a:p>
        </p:txBody>
      </p:sp>
    </p:spTree>
    <p:extLst>
      <p:ext uri="{BB962C8B-B14F-4D97-AF65-F5344CB8AC3E}">
        <p14:creationId xmlns:p14="http://schemas.microsoft.com/office/powerpoint/2010/main" val="1263175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CA6C2-3E87-45C6-9355-5BBF139C1F4D}"/>
              </a:ext>
            </a:extLst>
          </p:cNvPr>
          <p:cNvSpPr>
            <a:spLocks noGrp="1"/>
          </p:cNvSpPr>
          <p:nvPr>
            <p:ph type="title"/>
          </p:nvPr>
        </p:nvSpPr>
        <p:spPr/>
        <p:txBody>
          <a:bodyPr/>
          <a:lstStyle/>
          <a:p>
            <a:pPr algn="ctr"/>
            <a:r>
              <a:rPr lang="en-US"/>
              <a:t>Volunteer Management</a:t>
            </a:r>
            <a:endParaRPr lang="en-US" dirty="0"/>
          </a:p>
        </p:txBody>
      </p:sp>
      <p:sp>
        <p:nvSpPr>
          <p:cNvPr id="4" name="TextBox 3">
            <a:extLst>
              <a:ext uri="{FF2B5EF4-FFF2-40B4-BE49-F238E27FC236}">
                <a16:creationId xmlns:a16="http://schemas.microsoft.com/office/drawing/2014/main" id="{9515D40D-A0A4-4C24-9619-4F3320EB8814}"/>
              </a:ext>
            </a:extLst>
          </p:cNvPr>
          <p:cNvSpPr txBox="1"/>
          <p:nvPr/>
        </p:nvSpPr>
        <p:spPr>
          <a:xfrm>
            <a:off x="381000" y="2133600"/>
            <a:ext cx="11430000" cy="461665"/>
          </a:xfrm>
          <a:prstGeom prst="rect">
            <a:avLst/>
          </a:prstGeom>
          <a:noFill/>
        </p:spPr>
        <p:txBody>
          <a:bodyPr wrap="square" rtlCol="0">
            <a:spAutoFit/>
          </a:bodyPr>
          <a:lstStyle/>
          <a:p>
            <a:endParaRPr lang="en-US" sz="2400" dirty="0">
              <a:solidFill>
                <a:schemeClr val="tx1">
                  <a:lumMod val="75000"/>
                  <a:lumOff val="25000"/>
                </a:schemeClr>
              </a:solidFill>
            </a:endParaRPr>
          </a:p>
        </p:txBody>
      </p:sp>
      <p:pic>
        <p:nvPicPr>
          <p:cNvPr id="6" name="Picture 5">
            <a:extLst>
              <a:ext uri="{FF2B5EF4-FFF2-40B4-BE49-F238E27FC236}">
                <a16:creationId xmlns:a16="http://schemas.microsoft.com/office/drawing/2014/main" id="{769D0C92-6263-4C77-9185-60EAAF9234B1}"/>
              </a:ext>
            </a:extLst>
          </p:cNvPr>
          <p:cNvPicPr/>
          <p:nvPr/>
        </p:nvPicPr>
        <p:blipFill rotWithShape="1">
          <a:blip r:embed="rId2"/>
          <a:srcRect t="15963" r="1122" b="19328"/>
          <a:stretch/>
        </p:blipFill>
        <p:spPr bwMode="auto">
          <a:xfrm>
            <a:off x="649936" y="2089347"/>
            <a:ext cx="10892128" cy="4616155"/>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C81DAF43-FFD2-4085-9317-BE6B72118C09}"/>
              </a:ext>
            </a:extLst>
          </p:cNvPr>
          <p:cNvSpPr txBox="1"/>
          <p:nvPr/>
        </p:nvSpPr>
        <p:spPr>
          <a:xfrm>
            <a:off x="0" y="1572399"/>
            <a:ext cx="12192000" cy="369332"/>
          </a:xfrm>
          <a:prstGeom prst="rect">
            <a:avLst/>
          </a:prstGeom>
          <a:noFill/>
        </p:spPr>
        <p:txBody>
          <a:bodyPr wrap="square" rtlCol="0">
            <a:spAutoFit/>
          </a:bodyPr>
          <a:lstStyle/>
          <a:p>
            <a:pPr algn="ctr"/>
            <a:r>
              <a:rPr lang="en-US" dirty="0"/>
              <a:t>Volunteer time tracking</a:t>
            </a:r>
          </a:p>
        </p:txBody>
      </p:sp>
    </p:spTree>
    <p:extLst>
      <p:ext uri="{BB962C8B-B14F-4D97-AF65-F5344CB8AC3E}">
        <p14:creationId xmlns:p14="http://schemas.microsoft.com/office/powerpoint/2010/main" val="2434871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Volunteer Management</a:t>
            </a:r>
          </a:p>
        </p:txBody>
      </p:sp>
      <p:pic>
        <p:nvPicPr>
          <p:cNvPr id="5" name="Picture 4">
            <a:extLst>
              <a:ext uri="{FF2B5EF4-FFF2-40B4-BE49-F238E27FC236}">
                <a16:creationId xmlns:a16="http://schemas.microsoft.com/office/drawing/2014/main" id="{9D8B6FC7-3910-4C79-AB55-F8CD4268EFA6}"/>
              </a:ext>
            </a:extLst>
          </p:cNvPr>
          <p:cNvPicPr/>
          <p:nvPr/>
        </p:nvPicPr>
        <p:blipFill>
          <a:blip r:embed="rId2">
            <a:extLst>
              <a:ext uri="{28A0092B-C50C-407E-A947-70E740481C1C}">
                <a14:useLocalDpi xmlns:a14="http://schemas.microsoft.com/office/drawing/2010/main" val="0"/>
              </a:ext>
            </a:extLst>
          </a:blip>
          <a:stretch>
            <a:fillRect/>
          </a:stretch>
        </p:blipFill>
        <p:spPr>
          <a:xfrm>
            <a:off x="1210541" y="2061243"/>
            <a:ext cx="9770918" cy="4568157"/>
          </a:xfrm>
          <a:prstGeom prst="rect">
            <a:avLst/>
          </a:prstGeom>
        </p:spPr>
      </p:pic>
      <p:sp>
        <p:nvSpPr>
          <p:cNvPr id="3" name="TextBox 2">
            <a:extLst>
              <a:ext uri="{FF2B5EF4-FFF2-40B4-BE49-F238E27FC236}">
                <a16:creationId xmlns:a16="http://schemas.microsoft.com/office/drawing/2014/main" id="{A3FA3C1C-BD53-442A-A64B-321020A63BE3}"/>
              </a:ext>
            </a:extLst>
          </p:cNvPr>
          <p:cNvSpPr txBox="1"/>
          <p:nvPr/>
        </p:nvSpPr>
        <p:spPr>
          <a:xfrm>
            <a:off x="0" y="1564409"/>
            <a:ext cx="12192000" cy="461665"/>
          </a:xfrm>
          <a:prstGeom prst="rect">
            <a:avLst/>
          </a:prstGeom>
          <a:noFill/>
        </p:spPr>
        <p:txBody>
          <a:bodyPr wrap="square" rtlCol="0">
            <a:spAutoFit/>
          </a:bodyPr>
          <a:lstStyle/>
          <a:p>
            <a:pPr algn="ctr"/>
            <a:r>
              <a:rPr lang="en-US" sz="2400" dirty="0"/>
              <a:t>Volunteer chooses type</a:t>
            </a:r>
          </a:p>
        </p:txBody>
      </p:sp>
    </p:spTree>
    <p:extLst>
      <p:ext uri="{BB962C8B-B14F-4D97-AF65-F5344CB8AC3E}">
        <p14:creationId xmlns:p14="http://schemas.microsoft.com/office/powerpoint/2010/main" val="54710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CA6C2-3E87-45C6-9355-5BBF139C1F4D}"/>
              </a:ext>
            </a:extLst>
          </p:cNvPr>
          <p:cNvSpPr>
            <a:spLocks noGrp="1"/>
          </p:cNvSpPr>
          <p:nvPr>
            <p:ph type="title"/>
          </p:nvPr>
        </p:nvSpPr>
        <p:spPr/>
        <p:txBody>
          <a:bodyPr/>
          <a:lstStyle/>
          <a:p>
            <a:pPr algn="ctr"/>
            <a:r>
              <a:rPr lang="en-US" dirty="0"/>
              <a:t>Volunteer Management</a:t>
            </a:r>
          </a:p>
        </p:txBody>
      </p:sp>
      <p:pic>
        <p:nvPicPr>
          <p:cNvPr id="5" name="Picture 4">
            <a:extLst>
              <a:ext uri="{FF2B5EF4-FFF2-40B4-BE49-F238E27FC236}">
                <a16:creationId xmlns:a16="http://schemas.microsoft.com/office/drawing/2014/main" id="{AF10B745-7A8F-4531-BDB1-14567BDB8754}"/>
              </a:ext>
            </a:extLst>
          </p:cNvPr>
          <p:cNvPicPr/>
          <p:nvPr/>
        </p:nvPicPr>
        <p:blipFill rotWithShape="1">
          <a:blip r:embed="rId2"/>
          <a:srcRect t="11687" r="1602" b="5359"/>
          <a:stretch/>
        </p:blipFill>
        <p:spPr bwMode="auto">
          <a:xfrm>
            <a:off x="1371600" y="2144949"/>
            <a:ext cx="9448800" cy="4572000"/>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F9473B41-C117-4F16-A634-208A7AE8ECE6}"/>
              </a:ext>
            </a:extLst>
          </p:cNvPr>
          <p:cNvSpPr txBox="1"/>
          <p:nvPr/>
        </p:nvSpPr>
        <p:spPr>
          <a:xfrm>
            <a:off x="0" y="1600200"/>
            <a:ext cx="12192000" cy="369332"/>
          </a:xfrm>
          <a:prstGeom prst="rect">
            <a:avLst/>
          </a:prstGeom>
          <a:noFill/>
        </p:spPr>
        <p:txBody>
          <a:bodyPr wrap="square" rtlCol="0">
            <a:spAutoFit/>
          </a:bodyPr>
          <a:lstStyle/>
          <a:p>
            <a:pPr algn="ctr"/>
            <a:r>
              <a:rPr lang="en-US" dirty="0"/>
              <a:t>Volunteers data management</a:t>
            </a:r>
          </a:p>
        </p:txBody>
      </p:sp>
    </p:spTree>
    <p:extLst>
      <p:ext uri="{BB962C8B-B14F-4D97-AF65-F5344CB8AC3E}">
        <p14:creationId xmlns:p14="http://schemas.microsoft.com/office/powerpoint/2010/main" val="4078814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edical Design 16x9">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41.potx" id="{D7485564-6666-4DDB-B0D3-55F6E694D6E5}" vid="{6E950D30-6FC6-4411-BCFF-468AD9ECA787}"/>
    </a:ext>
  </a:extLst>
</a:theme>
</file>

<file path=ppt/theme/theme2.xml><?xml version="1.0" encoding="utf-8"?>
<a:theme xmlns:a="http://schemas.openxmlformats.org/drawingml/2006/main" name="Office Them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Medical design presentation (widescreen)</Template>
  <TotalTime>3537</TotalTime>
  <Words>251</Words>
  <Application>Microsoft Office PowerPoint</Application>
  <PresentationFormat>Widescreen</PresentationFormat>
  <Paragraphs>58</Paragraphs>
  <Slides>19</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4" baseType="lpstr">
      <vt:lpstr>Arial</vt:lpstr>
      <vt:lpstr>Courier New</vt:lpstr>
      <vt:lpstr>Franklin Gothic Medium</vt:lpstr>
      <vt:lpstr>Medical Design 16x9</vt:lpstr>
      <vt:lpstr>Worksheet</vt:lpstr>
      <vt:lpstr>Team Save Our Site</vt:lpstr>
      <vt:lpstr>Problems Our Prototype Addresses</vt:lpstr>
      <vt:lpstr>Donor Management</vt:lpstr>
      <vt:lpstr>Donor Management</vt:lpstr>
      <vt:lpstr>Donor management</vt:lpstr>
      <vt:lpstr>Volunteer Management</vt:lpstr>
      <vt:lpstr>Volunteer Management</vt:lpstr>
      <vt:lpstr>Volunteer Management</vt:lpstr>
      <vt:lpstr>Volunteer Management</vt:lpstr>
      <vt:lpstr>Event Scheduling</vt:lpstr>
      <vt:lpstr>Event Scheduling</vt:lpstr>
      <vt:lpstr>Patient Testimonials</vt:lpstr>
      <vt:lpstr>Patient Testimonials</vt:lpstr>
      <vt:lpstr>Language Translation</vt:lpstr>
      <vt:lpstr>Language Translation</vt:lpstr>
      <vt:lpstr>Other Features</vt:lpstr>
      <vt:lpstr>Other Features</vt:lpstr>
      <vt:lpstr>Financial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Save Our Site</dc:title>
  <dc:creator>Dunn,Kari L</dc:creator>
  <cp:lastModifiedBy>Dunn,Kari L</cp:lastModifiedBy>
  <cp:revision>129</cp:revision>
  <cp:lastPrinted>2017-09-10T22:39:04Z</cp:lastPrinted>
  <dcterms:created xsi:type="dcterms:W3CDTF">2017-09-07T23:24:11Z</dcterms:created>
  <dcterms:modified xsi:type="dcterms:W3CDTF">2017-12-11T03:41:30Z</dcterms:modified>
</cp:coreProperties>
</file>

<file path=docProps/thumbnail.jpeg>
</file>